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76" r:id="rId5"/>
    <p:sldId id="261" r:id="rId6"/>
    <p:sldId id="260" r:id="rId7"/>
    <p:sldId id="284" r:id="rId8"/>
    <p:sldId id="277" r:id="rId9"/>
    <p:sldId id="285" r:id="rId10"/>
    <p:sldId id="278" r:id="rId11"/>
    <p:sldId id="279" r:id="rId12"/>
    <p:sldId id="286" r:id="rId13"/>
    <p:sldId id="263" r:id="rId14"/>
    <p:sldId id="264" r:id="rId15"/>
    <p:sldId id="280" r:id="rId16"/>
    <p:sldId id="281" r:id="rId17"/>
    <p:sldId id="266" r:id="rId18"/>
    <p:sldId id="274" r:id="rId19"/>
    <p:sldId id="282" r:id="rId20"/>
    <p:sldId id="283" r:id="rId21"/>
    <p:sldId id="275" r:id="rId2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CE0E5F-CB88-43D7-BB82-8E06EFAB4ED4}">
          <p14:sldIdLst>
            <p14:sldId id="257"/>
            <p14:sldId id="258"/>
            <p14:sldId id="259"/>
            <p14:sldId id="276"/>
            <p14:sldId id="261"/>
            <p14:sldId id="260"/>
            <p14:sldId id="284"/>
            <p14:sldId id="277"/>
            <p14:sldId id="285"/>
            <p14:sldId id="278"/>
            <p14:sldId id="279"/>
            <p14:sldId id="286"/>
            <p14:sldId id="263"/>
            <p14:sldId id="264"/>
            <p14:sldId id="280"/>
            <p14:sldId id="281"/>
            <p14:sldId id="266"/>
            <p14:sldId id="274"/>
            <p14:sldId id="282"/>
            <p14:sldId id="283"/>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hsan Mahdi" initials="IM" lastIdx="1" clrIdx="0">
    <p:extLst>
      <p:ext uri="{19B8F6BF-5375-455C-9EA6-DF929625EA0E}">
        <p15:presenceInfo xmlns:p15="http://schemas.microsoft.com/office/powerpoint/2012/main" userId="S-1-5-21-448539723-413027322-725345543-1040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ohreg2simm101\SAdata\SA%20Epi%20Profile\2018\Report\Copy%20of%202018%20SEOW%20State%20Epi%20Report%20v%2011-colored.xlsm"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ohreg2simm101\SAdata\SA%20Epi%20Profile\2018\Report\Copy%20of%202018%20SEOW%20State%20Epi%20Report%20v%2011-colored.xlsm"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ohreg2simm101\SAdata\SA%20Epi%20Profile\2018\Report\Copy%20of%202018%20SEOW%20State%20Epi%20Report%20v%2011-colored.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ohreg2simm101\SAdata\SA%20Epi%20Profile\2018\Report\Copy%20of%202018%20SEOW%20State%20Epi%20Report%20v%2011-colored.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ohreg2simm101\SAdata\SA%20Epi%20Profile\2018\Report\Copy%20of%202018%20SEOW%20State%20Epi%20Report%20v%2011-colored.xlsm"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dohreg2simm101\SAdata\SA%20Epi%20Profile\2018\Report\Copy%20of%202018%20SEOW%20State%20Epi%20Report%20v%2011-colored.xlsm"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dirty="0"/>
              <a:t>Alcohol-Related Death Rates*, New Mexico and United States, 2012-2016</a:t>
            </a:r>
          </a:p>
        </c:rich>
      </c:tx>
      <c:overlay val="0"/>
    </c:title>
    <c:autoTitleDeleted val="0"/>
    <c:plotArea>
      <c:layout>
        <c:manualLayout>
          <c:layoutTarget val="inner"/>
          <c:xMode val="edge"/>
          <c:yMode val="edge"/>
          <c:x val="8.0557264803432407E-2"/>
          <c:y val="0.12748795880416883"/>
          <c:w val="0.55785087395409905"/>
          <c:h val="0.56144604344515792"/>
        </c:manualLayout>
      </c:layout>
      <c:lineChart>
        <c:grouping val="standard"/>
        <c:varyColors val="0"/>
        <c:ser>
          <c:idx val="1"/>
          <c:order val="0"/>
          <c:tx>
            <c:strRef>
              <c:f>'[Copy of 2018 SEOW State Epi Report v 11-colored.xlsm]All AR Death'!$BC$15</c:f>
              <c:strCache>
                <c:ptCount val="1"/>
                <c:pt idx="0">
                  <c:v>NM - Total Alcohol-Related (A-R)</c:v>
                </c:pt>
              </c:strCache>
            </c:strRef>
          </c:tx>
          <c:spPr>
            <a:ln w="38100">
              <a:solidFill>
                <a:srgbClr val="000000"/>
              </a:solidFill>
              <a:prstDash val="solid"/>
            </a:ln>
          </c:spPr>
          <c:marker>
            <c:symbol val="none"/>
          </c:marker>
          <c:dLbls>
            <c:dLbl>
              <c:idx val="0"/>
              <c:layout>
                <c:manualLayout>
                  <c:x val="1.4103562165541378E-2"/>
                  <c:y val="6.09176957954528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755-4BF4-A9C7-E6E9F73694DB}"/>
                </c:ext>
              </c:extLst>
            </c:dLbl>
            <c:dLbl>
              <c:idx val="1"/>
              <c:layout>
                <c:manualLayout>
                  <c:x val="-2.4078670431524996E-2"/>
                  <c:y val="5.31776727543436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55-4BF4-A9C7-E6E9F73694DB}"/>
                </c:ext>
              </c:extLst>
            </c:dLbl>
            <c:dLbl>
              <c:idx val="2"/>
              <c:layout>
                <c:manualLayout>
                  <c:x val="-2.4078670431525038E-2"/>
                  <c:y val="4.326723862790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55-4BF4-A9C7-E6E9F73694DB}"/>
                </c:ext>
              </c:extLst>
            </c:dLbl>
            <c:dLbl>
              <c:idx val="3"/>
              <c:layout>
                <c:manualLayout>
                  <c:x val="-2.4078670431524996E-2"/>
                  <c:y val="4.21997298616530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55-4BF4-A9C7-E6E9F73694DB}"/>
                </c:ext>
              </c:extLst>
            </c:dLbl>
            <c:dLbl>
              <c:idx val="4"/>
              <c:layout>
                <c:manualLayout>
                  <c:x val="-6.1067708259933066E-2"/>
                  <c:y val="3.57558578859353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755-4BF4-A9C7-E6E9F73694DB}"/>
                </c:ext>
              </c:extLst>
            </c:dLbl>
            <c:spPr>
              <a:noFill/>
              <a:ln>
                <a:noFill/>
              </a:ln>
              <a:effectLst/>
            </c:spPr>
            <c:txPr>
              <a:bodyPr wrap="square" lIns="38100" tIns="19050" rIns="38100" bIns="19050" anchor="ctr">
                <a:spAutoFit/>
              </a:bodyPr>
              <a:lstStyle/>
              <a:p>
                <a:pPr>
                  <a:defRPr sz="1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'[Copy of 2018 SEOW State Epi Report v 11-colored.xlsm]All AR Death'!$BD$12:$CD$12</c:f>
              <c:numCache>
                <c:formatCode>General</c:formatCode>
                <c:ptCount val="5"/>
                <c:pt idx="0">
                  <c:v>2012</c:v>
                </c:pt>
                <c:pt idx="1">
                  <c:v>2013</c:v>
                </c:pt>
                <c:pt idx="2">
                  <c:v>2014</c:v>
                </c:pt>
                <c:pt idx="3">
                  <c:v>2015</c:v>
                </c:pt>
                <c:pt idx="4">
                  <c:v>2016</c:v>
                </c:pt>
              </c:numCache>
              <c:extLst/>
            </c:numRef>
          </c:cat>
          <c:val>
            <c:numRef>
              <c:f>'[Copy of 2018 SEOW State Epi Report v 11-colored.xlsm]All AR Death'!$BD$15:$CD$15</c:f>
              <c:numCache>
                <c:formatCode>0.0</c:formatCode>
                <c:ptCount val="5"/>
                <c:pt idx="0">
                  <c:v>54.425801911999997</c:v>
                </c:pt>
                <c:pt idx="1">
                  <c:v>53.037635065000003</c:v>
                </c:pt>
                <c:pt idx="2">
                  <c:v>59.374868343999999</c:v>
                </c:pt>
                <c:pt idx="3">
                  <c:v>65.708460364000004</c:v>
                </c:pt>
                <c:pt idx="4">
                  <c:v>65.954366522000001</c:v>
                </c:pt>
              </c:numCache>
              <c:extLst/>
            </c:numRef>
          </c:val>
          <c:smooth val="0"/>
          <c:extLst>
            <c:ext xmlns:c16="http://schemas.microsoft.com/office/drawing/2014/chart" uri="{C3380CC4-5D6E-409C-BE32-E72D297353CC}">
              <c16:uniqueId val="{00000000-B68E-4149-8B9F-8397BAAA90A4}"/>
            </c:ext>
          </c:extLst>
        </c:ser>
        <c:ser>
          <c:idx val="3"/>
          <c:order val="3"/>
          <c:tx>
            <c:strRef>
              <c:f>'[Copy of 2018 SEOW State Epi Report v 11-colored.xlsm]All AR Death'!$BD$30</c:f>
              <c:strCache>
                <c:ptCount val="1"/>
                <c:pt idx="0">
                  <c:v>US - Total Alcohol-Related</c:v>
                </c:pt>
              </c:strCache>
            </c:strRef>
          </c:tx>
          <c:spPr>
            <a:ln w="38100">
              <a:solidFill>
                <a:srgbClr val="000000"/>
              </a:solidFill>
              <a:prstDash val="sysDash"/>
            </a:ln>
          </c:spPr>
          <c:marker>
            <c:symbol val="none"/>
          </c:marker>
          <c:dLbls>
            <c:dLbl>
              <c:idx val="0"/>
              <c:layout>
                <c:manualLayout>
                  <c:x val="1.171717262822475E-2"/>
                  <c:y val="-7.37913034124501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55-4BF4-A9C7-E6E9F73694DB}"/>
                </c:ext>
              </c:extLst>
            </c:dLbl>
            <c:spPr>
              <a:noFill/>
              <a:ln>
                <a:noFill/>
              </a:ln>
              <a:effectLst/>
            </c:spPr>
            <c:txPr>
              <a:bodyPr wrap="square" lIns="38100" tIns="19050" rIns="38100" bIns="19050" anchor="ctr">
                <a:spAutoFit/>
              </a:bodyPr>
              <a:lstStyle/>
              <a:p>
                <a:pPr>
                  <a:defRPr sz="1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'[Copy of 2018 SEOW State Epi Report v 11-colored.xlsm]All AR Death'!$BD$12:$CD$12</c:f>
              <c:numCache>
                <c:formatCode>General</c:formatCode>
                <c:ptCount val="5"/>
                <c:pt idx="0">
                  <c:v>2012</c:v>
                </c:pt>
                <c:pt idx="1">
                  <c:v>2013</c:v>
                </c:pt>
                <c:pt idx="2">
                  <c:v>2014</c:v>
                </c:pt>
                <c:pt idx="3">
                  <c:v>2015</c:v>
                </c:pt>
                <c:pt idx="4">
                  <c:v>2016</c:v>
                </c:pt>
              </c:numCache>
              <c:extLst/>
            </c:numRef>
          </c:cat>
          <c:val>
            <c:numRef>
              <c:f>'[Copy of 2018 SEOW State Epi Report v 11-colored.xlsm]All AR Death'!$BE$30:$CE$30</c:f>
              <c:numCache>
                <c:formatCode>0.0</c:formatCode>
                <c:ptCount val="5"/>
                <c:pt idx="0">
                  <c:v>26</c:v>
                </c:pt>
                <c:pt idx="1">
                  <c:v>29.4</c:v>
                </c:pt>
                <c:pt idx="2">
                  <c:v>30.1</c:v>
                </c:pt>
                <c:pt idx="3">
                  <c:v>32.200000000000003</c:v>
                </c:pt>
              </c:numCache>
              <c:extLst/>
            </c:numRef>
          </c:val>
          <c:smooth val="0"/>
          <c:extLst>
            <c:ext xmlns:c16="http://schemas.microsoft.com/office/drawing/2014/chart" uri="{C3380CC4-5D6E-409C-BE32-E72D297353CC}">
              <c16:uniqueId val="{00000003-B68E-4149-8B9F-8397BAAA90A4}"/>
            </c:ext>
          </c:extLst>
        </c:ser>
        <c:dLbls>
          <c:showLegendKey val="0"/>
          <c:showVal val="0"/>
          <c:showCatName val="0"/>
          <c:showSerName val="0"/>
          <c:showPercent val="0"/>
          <c:showBubbleSize val="0"/>
        </c:dLbls>
        <c:smooth val="0"/>
        <c:axId val="509036256"/>
        <c:axId val="509018616"/>
        <c:extLst>
          <c:ext xmlns:c15="http://schemas.microsoft.com/office/drawing/2012/chart" uri="{02D57815-91ED-43cb-92C2-25804820EDAC}">
            <c15:filteredLineSeries>
              <c15:ser>
                <c:idx val="0"/>
                <c:order val="1"/>
                <c:tx>
                  <c:strRef>
                    <c:extLst>
                      <c:ext uri="{02D57815-91ED-43cb-92C2-25804820EDAC}">
                        <c15:formulaRef>
                          <c15:sqref>'[Copy of 2018 SEOW State Epi Report v 11-colored.xlsm]All AR Death'!$BC$14</c15:sqref>
                        </c15:formulaRef>
                      </c:ext>
                    </c:extLst>
                    <c:strCache>
                      <c:ptCount val="1"/>
                      <c:pt idx="0">
                        <c:v>NM - A-R Injury    </c:v>
                      </c:pt>
                    </c:strCache>
                  </c:strRef>
                </c:tx>
                <c:spPr>
                  <a:ln w="38100">
                    <a:solidFill>
                      <a:schemeClr val="bg1">
                        <a:lumMod val="65000"/>
                      </a:schemeClr>
                    </a:solidFill>
                    <a:prstDash val="solid"/>
                  </a:ln>
                </c:spPr>
                <c:marker>
                  <c:symbol val="none"/>
                </c:marker>
                <c:cat>
                  <c:numRef>
                    <c:extLst>
                      <c:ext uri="{02D57815-91ED-43cb-92C2-25804820EDAC}">
                        <c15:formulaRef>
                          <c15:sqref>'[Copy of 2018 SEOW State Epi Report v 11-colored.xlsm]All AR Death'!$BD$12:$CD$12</c15:sqref>
                        </c15:formulaRef>
                      </c:ext>
                    </c:extLst>
                    <c:numCache>
                      <c:formatCode>General</c:formatCode>
                      <c:ptCount val="5"/>
                      <c:pt idx="0">
                        <c:v>2012</c:v>
                      </c:pt>
                      <c:pt idx="1">
                        <c:v>2013</c:v>
                      </c:pt>
                      <c:pt idx="2">
                        <c:v>2014</c:v>
                      </c:pt>
                      <c:pt idx="3">
                        <c:v>2015</c:v>
                      </c:pt>
                      <c:pt idx="4">
                        <c:v>2016</c:v>
                      </c:pt>
                    </c:numCache>
                  </c:numRef>
                </c:cat>
                <c:val>
                  <c:numRef>
                    <c:extLst>
                      <c:ext uri="{02D57815-91ED-43cb-92C2-25804820EDAC}">
                        <c15:formulaRef>
                          <c15:sqref>'[Copy of 2018 SEOW State Epi Report v 11-colored.xlsm]All AR Death'!$BD$14:$CD$14</c15:sqref>
                        </c15:formulaRef>
                      </c:ext>
                    </c:extLst>
                    <c:numCache>
                      <c:formatCode>0.0</c:formatCode>
                      <c:ptCount val="5"/>
                      <c:pt idx="0">
                        <c:v>27.594940437000002</c:v>
                      </c:pt>
                      <c:pt idx="1">
                        <c:v>25.350526531</c:v>
                      </c:pt>
                      <c:pt idx="2">
                        <c:v>29.594991562000001</c:v>
                      </c:pt>
                      <c:pt idx="3">
                        <c:v>29.882128502</c:v>
                      </c:pt>
                      <c:pt idx="4">
                        <c:v>30.968707037000001</c:v>
                      </c:pt>
                    </c:numCache>
                  </c:numRef>
                </c:val>
                <c:smooth val="0"/>
                <c:extLst>
                  <c:ext xmlns:c16="http://schemas.microsoft.com/office/drawing/2014/chart" uri="{C3380CC4-5D6E-409C-BE32-E72D297353CC}">
                    <c16:uniqueId val="{00000001-B68E-4149-8B9F-8397BAAA90A4}"/>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'[Copy of 2018 SEOW State Epi Report v 11-colored.xlsm]All AR Death'!$BC$13</c15:sqref>
                        </c15:formulaRef>
                      </c:ext>
                    </c:extLst>
                    <c:strCache>
                      <c:ptCount val="1"/>
                      <c:pt idx="0">
                        <c:v>NM - A-R Chronic Disease</c:v>
                      </c:pt>
                    </c:strCache>
                  </c:strRef>
                </c:tx>
                <c:spPr>
                  <a:ln w="38100">
                    <a:solidFill>
                      <a:schemeClr val="tx1"/>
                    </a:solidFill>
                    <a:prstDash val="sysDot"/>
                  </a:ln>
                </c:spPr>
                <c:marker>
                  <c:symbol val="none"/>
                </c:marker>
                <c:cat>
                  <c:numRef>
                    <c:extLst xmlns:c15="http://schemas.microsoft.com/office/drawing/2012/chart">
                      <c:ext xmlns:c15="http://schemas.microsoft.com/office/drawing/2012/chart" uri="{02D57815-91ED-43cb-92C2-25804820EDAC}">
                        <c15:formulaRef>
                          <c15:sqref>'[Copy of 2018 SEOW State Epi Report v 11-colored.xlsm]All AR Death'!$BD$12:$CD$12</c15:sqref>
                        </c15:formulaRef>
                      </c:ext>
                    </c:extLst>
                    <c:numCache>
                      <c:formatCode>General</c:formatCode>
                      <c:ptCount val="5"/>
                      <c:pt idx="0">
                        <c:v>2012</c:v>
                      </c:pt>
                      <c:pt idx="1">
                        <c:v>2013</c:v>
                      </c:pt>
                      <c:pt idx="2">
                        <c:v>2014</c:v>
                      </c:pt>
                      <c:pt idx="3">
                        <c:v>2015</c:v>
                      </c:pt>
                      <c:pt idx="4">
                        <c:v>2016</c:v>
                      </c:pt>
                    </c:numCache>
                  </c:numRef>
                </c:cat>
                <c:val>
                  <c:numRef>
                    <c:extLst xmlns:c15="http://schemas.microsoft.com/office/drawing/2012/chart">
                      <c:ext xmlns:c15="http://schemas.microsoft.com/office/drawing/2012/chart" uri="{02D57815-91ED-43cb-92C2-25804820EDAC}">
                        <c15:formulaRef>
                          <c15:sqref>'[Copy of 2018 SEOW State Epi Report v 11-colored.xlsm]All AR Death'!$BD$13:$CD$13</c15:sqref>
                        </c15:formulaRef>
                      </c:ext>
                    </c:extLst>
                    <c:numCache>
                      <c:formatCode>0.0</c:formatCode>
                      <c:ptCount val="5"/>
                      <c:pt idx="0">
                        <c:v>26.830861474999999</c:v>
                      </c:pt>
                      <c:pt idx="1">
                        <c:v>27.687108534</c:v>
                      </c:pt>
                      <c:pt idx="2">
                        <c:v>29.779876781999999</c:v>
                      </c:pt>
                      <c:pt idx="3">
                        <c:v>35.826331861</c:v>
                      </c:pt>
                      <c:pt idx="4">
                        <c:v>34.985659484999999</c:v>
                      </c:pt>
                    </c:numCache>
                  </c:numRef>
                </c:val>
                <c:smooth val="0"/>
                <c:extLst xmlns:c15="http://schemas.microsoft.com/office/drawing/2012/chart">
                  <c:ext xmlns:c16="http://schemas.microsoft.com/office/drawing/2014/chart" uri="{C3380CC4-5D6E-409C-BE32-E72D297353CC}">
                    <c16:uniqueId val="{00000002-B68E-4149-8B9F-8397BAAA90A4}"/>
                  </c:ext>
                </c:extLst>
              </c15:ser>
            </c15:filteredLineSeries>
          </c:ext>
        </c:extLst>
      </c:lineChart>
      <c:catAx>
        <c:axId val="509036256"/>
        <c:scaling>
          <c:orientation val="minMax"/>
        </c:scaling>
        <c:delete val="0"/>
        <c:axPos val="b"/>
        <c:title>
          <c:tx>
            <c:rich>
              <a:bodyPr/>
              <a:lstStyle/>
              <a:p>
                <a:pPr>
                  <a:defRPr sz="1800" b="1" i="0" u="none" strike="noStrike" baseline="0">
                    <a:solidFill>
                      <a:srgbClr val="000000"/>
                    </a:solidFill>
                    <a:latin typeface="Arial"/>
                    <a:ea typeface="Arial"/>
                    <a:cs typeface="Arial"/>
                  </a:defRPr>
                </a:pPr>
                <a:r>
                  <a:rPr lang="en-US" sz="1800"/>
                  <a:t>Year</a:t>
                </a:r>
              </a:p>
            </c:rich>
          </c:tx>
          <c:layout>
            <c:manualLayout>
              <c:xMode val="edge"/>
              <c:yMode val="edge"/>
              <c:x val="0.33741168754733042"/>
              <c:y val="0.852693879839964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800" b="0" i="0" u="none" strike="noStrike" baseline="0">
                <a:solidFill>
                  <a:srgbClr val="000000"/>
                </a:solidFill>
                <a:latin typeface="Arial"/>
                <a:ea typeface="Arial"/>
                <a:cs typeface="Arial"/>
              </a:defRPr>
            </a:pPr>
            <a:endParaRPr lang="en-US"/>
          </a:p>
        </c:txPr>
        <c:crossAx val="509018616"/>
        <c:crosses val="autoZero"/>
        <c:auto val="1"/>
        <c:lblAlgn val="ctr"/>
        <c:lblOffset val="100"/>
        <c:tickLblSkip val="1"/>
        <c:tickMarkSkip val="1"/>
        <c:noMultiLvlLbl val="0"/>
      </c:catAx>
      <c:valAx>
        <c:axId val="509018616"/>
        <c:scaling>
          <c:orientation val="minMax"/>
        </c:scaling>
        <c:delete val="0"/>
        <c:axPos val="l"/>
        <c:title>
          <c:tx>
            <c:rich>
              <a:bodyPr/>
              <a:lstStyle/>
              <a:p>
                <a:pPr>
                  <a:defRPr sz="1800" b="1" i="0" u="none" strike="noStrike" baseline="0">
                    <a:solidFill>
                      <a:srgbClr val="000000"/>
                    </a:solidFill>
                    <a:latin typeface="Arial"/>
                    <a:ea typeface="Arial"/>
                    <a:cs typeface="Arial"/>
                  </a:defRPr>
                </a:pPr>
                <a:r>
                  <a:rPr lang="en-US" sz="1800"/>
                  <a:t>Rate*</a:t>
                </a:r>
              </a:p>
            </c:rich>
          </c:tx>
          <c:layout>
            <c:manualLayout>
              <c:xMode val="edge"/>
              <c:yMode val="edge"/>
              <c:x val="7.3938615672340807E-3"/>
              <c:y val="0.3777499274731651"/>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509036256"/>
        <c:crosses val="autoZero"/>
        <c:crossBetween val="midCat"/>
      </c:valAx>
      <c:spPr>
        <a:solidFill>
          <a:srgbClr val="FFFFFF"/>
        </a:solidFill>
        <a:ln w="12700">
          <a:solidFill>
            <a:srgbClr val="808080"/>
          </a:solidFill>
          <a:prstDash val="solid"/>
        </a:ln>
      </c:spPr>
    </c:plotArea>
    <c:legend>
      <c:legendPos val="r"/>
      <c:layout>
        <c:manualLayout>
          <c:xMode val="edge"/>
          <c:yMode val="edge"/>
          <c:x val="0.64195372105431869"/>
          <c:y val="0.25307170869677253"/>
          <c:w val="0.35324901875272569"/>
          <c:h val="0.29904559915165307"/>
        </c:manualLayout>
      </c:layout>
      <c:overlay val="0"/>
      <c:spPr>
        <a:solidFill>
          <a:srgbClr val="FFFFFF"/>
        </a:solidFill>
        <a:ln w="3175">
          <a:solidFill>
            <a:srgbClr val="000000"/>
          </a:solidFill>
          <a:prstDash val="solid"/>
        </a:ln>
      </c:spPr>
      <c:txPr>
        <a:bodyPr/>
        <a:lstStyle/>
        <a:p>
          <a:pPr>
            <a:defRPr sz="16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b="1" dirty="0">
                <a:solidFill>
                  <a:schemeClr val="tx1"/>
                </a:solidFill>
              </a:rPr>
              <a:t>CLD Discharge Rates*</a:t>
            </a:r>
          </a:p>
          <a:p>
            <a:pPr>
              <a:defRPr sz="2000"/>
            </a:pPr>
            <a:r>
              <a:rPr lang="en-US" sz="2000" b="1" dirty="0">
                <a:solidFill>
                  <a:schemeClr val="tx1"/>
                </a:solidFill>
              </a:rPr>
              <a:t>New Mexico 2010-2016</a:t>
            </a:r>
          </a:p>
        </c:rich>
      </c:tx>
      <c:layout>
        <c:manualLayout>
          <c:xMode val="edge"/>
          <c:yMode val="edge"/>
          <c:x val="0.33870508811842753"/>
          <c:y val="0"/>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817350496819011"/>
          <c:y val="0.2112449881948916"/>
          <c:w val="0.86249707353924354"/>
          <c:h val="0.63537170260040354"/>
        </c:manualLayout>
      </c:layout>
      <c:lineChart>
        <c:grouping val="standard"/>
        <c:varyColors val="0"/>
        <c:ser>
          <c:idx val="0"/>
          <c:order val="0"/>
          <c:tx>
            <c:strRef>
              <c:f>'[Copy of 2018 SEOW State Epi Report v 11-colored.xlsm]CLD HIDD'!$E$65</c:f>
              <c:strCache>
                <c:ptCount val="1"/>
                <c:pt idx="0">
                  <c:v>Rate</c:v>
                </c:pt>
              </c:strCache>
            </c:strRef>
          </c:tx>
          <c:spPr>
            <a:ln w="28575" cap="rnd">
              <a:solidFill>
                <a:sysClr val="windowText" lastClr="000000"/>
              </a:solidFill>
              <a:round/>
            </a:ln>
            <a:effectLst/>
          </c:spPr>
          <c:marker>
            <c:symbol val="circle"/>
            <c:size val="5"/>
            <c:spPr>
              <a:solidFill>
                <a:sysClr val="windowText" lastClr="000000"/>
              </a:solidFill>
              <a:ln w="9525">
                <a:solidFill>
                  <a:sysClr val="windowText" lastClr="0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'[Copy of 2018 SEOW State Epi Report v 11-colored.xlsm]CLD HIDD'!$D$66:$D$72</c:f>
              <c:numCache>
                <c:formatCode>General</c:formatCode>
                <c:ptCount val="7"/>
                <c:pt idx="0">
                  <c:v>2010</c:v>
                </c:pt>
                <c:pt idx="1">
                  <c:v>2011</c:v>
                </c:pt>
                <c:pt idx="2">
                  <c:v>2012</c:v>
                </c:pt>
                <c:pt idx="3">
                  <c:v>2013</c:v>
                </c:pt>
                <c:pt idx="4">
                  <c:v>2014</c:v>
                </c:pt>
                <c:pt idx="5">
                  <c:v>2015</c:v>
                </c:pt>
                <c:pt idx="6">
                  <c:v>2016</c:v>
                </c:pt>
              </c:numCache>
            </c:numRef>
          </c:cat>
          <c:val>
            <c:numRef>
              <c:f>'[Copy of 2018 SEOW State Epi Report v 11-colored.xlsm]CLD HIDD'!$E$66:$E$72</c:f>
              <c:numCache>
                <c:formatCode>0.0</c:formatCode>
                <c:ptCount val="7"/>
                <c:pt idx="0">
                  <c:v>59.2</c:v>
                </c:pt>
                <c:pt idx="1">
                  <c:v>65.953018248600003</c:v>
                </c:pt>
                <c:pt idx="2">
                  <c:v>81.007592634999995</c:v>
                </c:pt>
                <c:pt idx="3">
                  <c:v>75.2598265062</c:v>
                </c:pt>
                <c:pt idx="4">
                  <c:v>74.126584215299999</c:v>
                </c:pt>
                <c:pt idx="5">
                  <c:v>57.736081594999995</c:v>
                </c:pt>
                <c:pt idx="6" formatCode="General">
                  <c:v>83.8</c:v>
                </c:pt>
              </c:numCache>
            </c:numRef>
          </c:val>
          <c:smooth val="0"/>
          <c:extLst>
            <c:ext xmlns:c16="http://schemas.microsoft.com/office/drawing/2014/chart" uri="{C3380CC4-5D6E-409C-BE32-E72D297353CC}">
              <c16:uniqueId val="{00000000-E37B-48E2-B1E8-30076F513C7E}"/>
            </c:ext>
          </c:extLst>
        </c:ser>
        <c:dLbls>
          <c:showLegendKey val="0"/>
          <c:showVal val="0"/>
          <c:showCatName val="0"/>
          <c:showSerName val="0"/>
          <c:showPercent val="0"/>
          <c:showBubbleSize val="0"/>
        </c:dLbls>
        <c:marker val="1"/>
        <c:smooth val="0"/>
        <c:axId val="463969312"/>
        <c:axId val="463961864"/>
      </c:lineChart>
      <c:catAx>
        <c:axId val="463969312"/>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sz="1800" b="1" dirty="0">
                    <a:solidFill>
                      <a:schemeClr val="tx1"/>
                    </a:solidFill>
                  </a:rPr>
                  <a:t>Year</a:t>
                </a:r>
              </a:p>
            </c:rich>
          </c:tx>
          <c:layout>
            <c:manualLayout>
              <c:xMode val="edge"/>
              <c:yMode val="edge"/>
              <c:x val="0.46958547682150348"/>
              <c:y val="0.90844245232093934"/>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463961864"/>
        <c:crosses val="autoZero"/>
        <c:auto val="1"/>
        <c:lblAlgn val="ctr"/>
        <c:lblOffset val="100"/>
        <c:noMultiLvlLbl val="0"/>
      </c:catAx>
      <c:valAx>
        <c:axId val="463961864"/>
        <c:scaling>
          <c:orientation val="minMax"/>
        </c:scaling>
        <c:delete val="0"/>
        <c:axPos val="l"/>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sz="1800" b="1">
                    <a:solidFill>
                      <a:schemeClr val="tx1"/>
                    </a:solidFill>
                  </a:rPr>
                  <a:t>Rate*</a:t>
                </a:r>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463969312"/>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2000" b="1" i="0" u="none" strike="noStrike" kern="1200" spc="0" baseline="0">
                <a:solidFill>
                  <a:schemeClr val="tx1"/>
                </a:solidFill>
                <a:latin typeface="+mn-lt"/>
                <a:ea typeface="+mn-ea"/>
                <a:cs typeface="+mn-cs"/>
              </a:defRPr>
            </a:pPr>
            <a:r>
              <a:rPr lang="en-US" sz="2000" b="1"/>
              <a:t>Opioid Overdose Related Emergency Department Visit Rates*, New Mexico, 2010-2016</a:t>
            </a:r>
          </a:p>
        </c:rich>
      </c:tx>
      <c:layout>
        <c:manualLayout>
          <c:xMode val="edge"/>
          <c:yMode val="edge"/>
          <c:x val="0.21816276858351635"/>
          <c:y val="1.2281737114167876E-2"/>
        </c:manualLayout>
      </c:layout>
      <c:overlay val="0"/>
      <c:spPr>
        <a:noFill/>
        <a:ln>
          <a:noFill/>
        </a:ln>
        <a:effectLst/>
      </c:spPr>
      <c:txPr>
        <a:bodyPr rot="0" spcFirstLastPara="1" vertOverflow="ellipsis" vert="horz" wrap="square" anchor="ctr" anchorCtr="1"/>
        <a:lstStyle/>
        <a:p>
          <a:pPr>
            <a:defRPr lang="en-US" sz="20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3277785321778646"/>
          <c:y val="0.20346690846683549"/>
          <c:w val="0.76722214678221357"/>
          <c:h val="0.60153650540827786"/>
        </c:manualLayout>
      </c:layout>
      <c:lineChart>
        <c:grouping val="standard"/>
        <c:varyColors val="0"/>
        <c:ser>
          <c:idx val="0"/>
          <c:order val="0"/>
          <c:tx>
            <c:strRef>
              <c:f>'[Copy of 2018 SEOW State Epi Report v 11-colored.xlsm]Opioid OD EDD'!$E$65</c:f>
              <c:strCache>
                <c:ptCount val="1"/>
                <c:pt idx="0">
                  <c:v>Rate</c:v>
                </c:pt>
              </c:strCache>
            </c:strRef>
          </c:tx>
          <c:spPr>
            <a:ln w="28575" cap="rnd">
              <a:solidFill>
                <a:sysClr val="windowText" lastClr="000000"/>
              </a:solidFill>
              <a:round/>
            </a:ln>
            <a:effectLst/>
          </c:spPr>
          <c:marker>
            <c:symbol val="circle"/>
            <c:size val="5"/>
            <c:spPr>
              <a:solidFill>
                <a:sysClr val="windowText" lastClr="000000"/>
              </a:solidFill>
              <a:ln w="9525">
                <a:solidFill>
                  <a:sysClr val="windowText" lastClr="000000"/>
                </a:solidFill>
              </a:ln>
              <a:effectLst/>
            </c:spPr>
          </c:marker>
          <c:dLbls>
            <c:spPr>
              <a:noFill/>
              <a:ln>
                <a:noFill/>
              </a:ln>
              <a:effectLst/>
            </c:spPr>
            <c:txPr>
              <a:bodyPr rot="0" spcFirstLastPara="1" vertOverflow="ellipsis" vert="horz" wrap="square" anchor="ctr" anchorCtr="1"/>
              <a:lstStyle/>
              <a:p>
                <a:pPr>
                  <a:defRPr lang="en-US" sz="18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'[Copy of 2018 SEOW State Epi Report v 11-colored.xlsm]Opioid OD EDD'!$D$66:$D$72</c:f>
              <c:numCache>
                <c:formatCode>General</c:formatCode>
                <c:ptCount val="7"/>
                <c:pt idx="0">
                  <c:v>2010</c:v>
                </c:pt>
                <c:pt idx="1">
                  <c:v>2011</c:v>
                </c:pt>
                <c:pt idx="2">
                  <c:v>2012</c:v>
                </c:pt>
                <c:pt idx="3">
                  <c:v>2013</c:v>
                </c:pt>
                <c:pt idx="4">
                  <c:v>2014</c:v>
                </c:pt>
                <c:pt idx="5">
                  <c:v>2015</c:v>
                </c:pt>
                <c:pt idx="6">
                  <c:v>2016</c:v>
                </c:pt>
              </c:numCache>
            </c:numRef>
          </c:cat>
          <c:val>
            <c:numRef>
              <c:f>'[Copy of 2018 SEOW State Epi Report v 11-colored.xlsm]Opioid OD EDD'!$E$66:$E$72</c:f>
              <c:numCache>
                <c:formatCode>0.0</c:formatCode>
                <c:ptCount val="7"/>
                <c:pt idx="0">
                  <c:v>48.154092605999999</c:v>
                </c:pt>
                <c:pt idx="1">
                  <c:v>61.905878020000003</c:v>
                </c:pt>
                <c:pt idx="2">
                  <c:v>59.658000000000001</c:v>
                </c:pt>
                <c:pt idx="3">
                  <c:v>59.583880000000001</c:v>
                </c:pt>
                <c:pt idx="4">
                  <c:v>69.361099999999993</c:v>
                </c:pt>
                <c:pt idx="5">
                  <c:v>69.0732</c:v>
                </c:pt>
                <c:pt idx="6">
                  <c:v>76.660499999999999</c:v>
                </c:pt>
              </c:numCache>
            </c:numRef>
          </c:val>
          <c:smooth val="0"/>
          <c:extLst>
            <c:ext xmlns:c16="http://schemas.microsoft.com/office/drawing/2014/chart" uri="{C3380CC4-5D6E-409C-BE32-E72D297353CC}">
              <c16:uniqueId val="{00000000-1BC5-45B2-BA2C-06CDE4929857}"/>
            </c:ext>
          </c:extLst>
        </c:ser>
        <c:dLbls>
          <c:showLegendKey val="0"/>
          <c:showVal val="0"/>
          <c:showCatName val="0"/>
          <c:showSerName val="0"/>
          <c:showPercent val="0"/>
          <c:showBubbleSize val="0"/>
        </c:dLbls>
        <c:marker val="1"/>
        <c:smooth val="0"/>
        <c:axId val="471548664"/>
        <c:axId val="471552192"/>
      </c:lineChart>
      <c:catAx>
        <c:axId val="471548664"/>
        <c:scaling>
          <c:orientation val="minMax"/>
        </c:scaling>
        <c:delete val="0"/>
        <c:axPos val="b"/>
        <c:title>
          <c:tx>
            <c:rich>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US" sz="1800" b="1"/>
                  <a:t>Year</a:t>
                </a:r>
              </a:p>
            </c:rich>
          </c:tx>
          <c:layout>
            <c:manualLayout>
              <c:xMode val="edge"/>
              <c:yMode val="edge"/>
              <c:x val="0.54100542349337677"/>
              <c:y val="0.88130173914247512"/>
            </c:manualLayout>
          </c:layout>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crossAx val="471552192"/>
        <c:crosses val="autoZero"/>
        <c:auto val="1"/>
        <c:lblAlgn val="ctr"/>
        <c:lblOffset val="100"/>
        <c:noMultiLvlLbl val="0"/>
      </c:catAx>
      <c:valAx>
        <c:axId val="471552192"/>
        <c:scaling>
          <c:orientation val="minMax"/>
        </c:scaling>
        <c:delete val="0"/>
        <c:axPos val="l"/>
        <c:title>
          <c:tx>
            <c:rich>
              <a:bodyPr rot="-5400000" spcFirstLastPara="1" vertOverflow="ellipsis" vert="horz" wrap="square" anchor="ctr" anchorCtr="1"/>
              <a:lstStyle/>
              <a:p>
                <a:pPr>
                  <a:defRPr lang="en-US" sz="1800" b="1" i="0" u="none" strike="noStrike" kern="1200" baseline="0">
                    <a:solidFill>
                      <a:schemeClr val="tx1"/>
                    </a:solidFill>
                    <a:latin typeface="+mn-lt"/>
                    <a:ea typeface="+mn-ea"/>
                    <a:cs typeface="+mn-cs"/>
                  </a:defRPr>
                </a:pPr>
                <a:r>
                  <a:rPr lang="en-US" sz="1800" b="1"/>
                  <a:t>Rate*</a:t>
                </a:r>
              </a:p>
            </c:rich>
          </c:tx>
          <c:overlay val="0"/>
          <c:spPr>
            <a:noFill/>
            <a:ln>
              <a:noFill/>
            </a:ln>
            <a:effectLst/>
          </c:spPr>
          <c:txPr>
            <a:bodyPr rot="-540000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title>
        <c:numFmt formatCode="0.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lang="en-US" sz="1800" b="1" i="0" u="none" strike="noStrike" kern="1200" baseline="0">
                <a:solidFill>
                  <a:schemeClr val="tx1"/>
                </a:solidFill>
                <a:latin typeface="+mn-lt"/>
                <a:ea typeface="+mn-ea"/>
                <a:cs typeface="+mn-cs"/>
              </a:defRPr>
            </a:pPr>
            <a:endParaRPr lang="en-US"/>
          </a:p>
        </c:txPr>
        <c:crossAx val="47154866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lang="en-US" sz="1000" b="0" i="0" u="none" strike="noStrike" kern="1200" baseline="0">
          <a:solidFill>
            <a:schemeClr val="tx1"/>
          </a:solidFill>
          <a:latin typeface="+mn-lt"/>
          <a:ea typeface="+mn-ea"/>
          <a:cs typeface="+mn-cs"/>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100"/>
            </a:pPr>
            <a:r>
              <a:rPr lang="en-US" sz="2100" dirty="0"/>
              <a:t>Chronic Health Conditions by Depression Status and Sex, New Mexico, 2016</a:t>
            </a:r>
          </a:p>
        </c:rich>
      </c:tx>
      <c:overlay val="0"/>
    </c:title>
    <c:autoTitleDeleted val="0"/>
    <c:plotArea>
      <c:layout/>
      <c:barChart>
        <c:barDir val="col"/>
        <c:grouping val="clustered"/>
        <c:varyColors val="0"/>
        <c:ser>
          <c:idx val="0"/>
          <c:order val="0"/>
          <c:tx>
            <c:v>Physical inactivity (2011)</c:v>
          </c:tx>
          <c:spPr>
            <a:ln>
              <a:solidFill>
                <a:prstClr val="black">
                  <a:lumMod val="95000"/>
                  <a:lumOff val="5000"/>
                </a:prstClr>
              </a:solidFill>
            </a:ln>
          </c:spPr>
          <c:invertIfNegative val="0"/>
          <c:errBars>
            <c:errBarType val="both"/>
            <c:errValType val="cust"/>
            <c:noEndCap val="0"/>
            <c:plus>
              <c:numRef>
                <c:f>'[Copy of 2018 SEOW State Epi Report v 11-colored.xlsm]Adult Mental Health'!$FC$9:$FH$9</c:f>
                <c:numCache>
                  <c:formatCode>General</c:formatCode>
                  <c:ptCount val="6"/>
                  <c:pt idx="0">
                    <c:v>4.6099999999999994</c:v>
                  </c:pt>
                  <c:pt idx="1">
                    <c:v>1.379999999999999</c:v>
                  </c:pt>
                  <c:pt idx="2">
                    <c:v>7.3800000000000026</c:v>
                  </c:pt>
                  <c:pt idx="3">
                    <c:v>2.129999999999999</c:v>
                  </c:pt>
                  <c:pt idx="4">
                    <c:v>5.82</c:v>
                  </c:pt>
                  <c:pt idx="5">
                    <c:v>1.7799999999999976</c:v>
                  </c:pt>
                </c:numCache>
              </c:numRef>
            </c:plus>
            <c:minus>
              <c:numRef>
                <c:f>'[Copy of 2018 SEOW State Epi Report v 11-colored.xlsm]Adult Mental Health'!$FC$8:$FH$8</c:f>
                <c:numCache>
                  <c:formatCode>General</c:formatCode>
                  <c:ptCount val="6"/>
                  <c:pt idx="0">
                    <c:v>4.4500000000000028</c:v>
                  </c:pt>
                  <c:pt idx="1">
                    <c:v>1.3100000000000023</c:v>
                  </c:pt>
                  <c:pt idx="2">
                    <c:v>6.6699999999999982</c:v>
                  </c:pt>
                  <c:pt idx="3">
                    <c:v>1.9899999999999984</c:v>
                  </c:pt>
                  <c:pt idx="4">
                    <c:v>5.68</c:v>
                  </c:pt>
                  <c:pt idx="5">
                    <c:v>1.6799999999999997</c:v>
                  </c:pt>
                </c:numCache>
              </c:numRef>
            </c:minus>
          </c:errBars>
          <c:cat>
            <c:multiLvlStrRef>
              <c:f>'[Copy of 2018 SEOW State Epi Report v 11-colored.xlsm]Adult Mental Health'!$FC$5:$FH$6</c:f>
              <c:multiLvlStrCache>
                <c:ptCount val="6"/>
                <c:lvl>
                  <c:pt idx="0">
                    <c:v>Depression</c:v>
                  </c:pt>
                  <c:pt idx="1">
                    <c:v>    None</c:v>
                  </c:pt>
                  <c:pt idx="2">
                    <c:v>Depression</c:v>
                  </c:pt>
                  <c:pt idx="3">
                    <c:v>    None</c:v>
                  </c:pt>
                  <c:pt idx="4">
                    <c:v>Depression</c:v>
                  </c:pt>
                  <c:pt idx="5">
                    <c:v>    None</c:v>
                  </c:pt>
                </c:lvl>
                <c:lvl>
                  <c:pt idx="0">
                    <c:v>Total</c:v>
                  </c:pt>
                  <c:pt idx="2">
                    <c:v>Male</c:v>
                  </c:pt>
                  <c:pt idx="4">
                    <c:v>Female</c:v>
                  </c:pt>
                </c:lvl>
              </c:multiLvlStrCache>
            </c:multiLvlStrRef>
          </c:cat>
          <c:val>
            <c:numRef>
              <c:f>'[Copy of 2018 SEOW State Epi Report v 11-colored.xlsm]Adult Mental Health'!$FC$7:$FH$7</c:f>
              <c:numCache>
                <c:formatCode>0.0</c:formatCode>
                <c:ptCount val="6"/>
                <c:pt idx="0">
                  <c:v>40.24</c:v>
                </c:pt>
                <c:pt idx="1">
                  <c:v>22.89</c:v>
                </c:pt>
                <c:pt idx="2">
                  <c:v>33.76</c:v>
                </c:pt>
                <c:pt idx="3">
                  <c:v>22.66</c:v>
                </c:pt>
                <c:pt idx="4">
                  <c:v>44.54</c:v>
                </c:pt>
                <c:pt idx="5">
                  <c:v>21.9</c:v>
                </c:pt>
              </c:numCache>
            </c:numRef>
          </c:val>
          <c:extLst>
            <c:ext xmlns:c16="http://schemas.microsoft.com/office/drawing/2014/chart" uri="{C3380CC4-5D6E-409C-BE32-E72D297353CC}">
              <c16:uniqueId val="{00000000-DC79-4AE1-A427-90B0E78EA343}"/>
            </c:ext>
          </c:extLst>
        </c:ser>
        <c:ser>
          <c:idx val="1"/>
          <c:order val="1"/>
          <c:tx>
            <c:strRef>
              <c:f>'[Copy of 2018 SEOW State Epi Report v 11-colored.xlsm]Adult Mental Health'!$FB$10</c:f>
              <c:strCache>
                <c:ptCount val="1"/>
                <c:pt idx="0">
                  <c:v>Current smoking</c:v>
                </c:pt>
              </c:strCache>
            </c:strRef>
          </c:tx>
          <c:spPr>
            <a:ln>
              <a:solidFill>
                <a:prstClr val="black">
                  <a:lumMod val="95000"/>
                  <a:lumOff val="5000"/>
                </a:prstClr>
              </a:solidFill>
            </a:ln>
          </c:spPr>
          <c:invertIfNegative val="0"/>
          <c:errBars>
            <c:errBarType val="both"/>
            <c:errValType val="cust"/>
            <c:noEndCap val="0"/>
            <c:plus>
              <c:numRef>
                <c:f>'[Copy of 2018 SEOW State Epi Report v 11-colored.xlsm]Adult Mental Health'!$FC$12:$FH$12</c:f>
                <c:numCache>
                  <c:formatCode>General</c:formatCode>
                  <c:ptCount val="6"/>
                  <c:pt idx="0">
                    <c:v>7.0900000000000034</c:v>
                  </c:pt>
                  <c:pt idx="1">
                    <c:v>1.740000000000002</c:v>
                  </c:pt>
                  <c:pt idx="2">
                    <c:v>11.470000000000006</c:v>
                  </c:pt>
                  <c:pt idx="3">
                    <c:v>2.9399999999999977</c:v>
                  </c:pt>
                  <c:pt idx="4">
                    <c:v>9.0300000000000011</c:v>
                  </c:pt>
                  <c:pt idx="5">
                    <c:v>1.92</c:v>
                  </c:pt>
                </c:numCache>
              </c:numRef>
            </c:plus>
            <c:minus>
              <c:numRef>
                <c:f>'[Copy of 2018 SEOW State Epi Report v 11-colored.xlsm]Adult Mental Health'!$FC$11:$FH$11</c:f>
                <c:numCache>
                  <c:formatCode>General</c:formatCode>
                  <c:ptCount val="6"/>
                  <c:pt idx="0">
                    <c:v>6.5499999999999972</c:v>
                  </c:pt>
                  <c:pt idx="1">
                    <c:v>1.58</c:v>
                  </c:pt>
                  <c:pt idx="2">
                    <c:v>10.239999999999995</c:v>
                  </c:pt>
                  <c:pt idx="3">
                    <c:v>2.6100000000000012</c:v>
                  </c:pt>
                  <c:pt idx="4">
                    <c:v>8.120000000000001</c:v>
                  </c:pt>
                  <c:pt idx="5">
                    <c:v>1.6800000000000015</c:v>
                  </c:pt>
                </c:numCache>
              </c:numRef>
            </c:minus>
          </c:errBars>
          <c:cat>
            <c:multiLvlStrRef>
              <c:f>'[Copy of 2018 SEOW State Epi Report v 11-colored.xlsm]Adult Mental Health'!$FC$5:$FH$6</c:f>
              <c:multiLvlStrCache>
                <c:ptCount val="6"/>
                <c:lvl>
                  <c:pt idx="0">
                    <c:v>Depression</c:v>
                  </c:pt>
                  <c:pt idx="1">
                    <c:v>    None</c:v>
                  </c:pt>
                  <c:pt idx="2">
                    <c:v>Depression</c:v>
                  </c:pt>
                  <c:pt idx="3">
                    <c:v>    None</c:v>
                  </c:pt>
                  <c:pt idx="4">
                    <c:v>Depression</c:v>
                  </c:pt>
                  <c:pt idx="5">
                    <c:v>    None</c:v>
                  </c:pt>
                </c:lvl>
                <c:lvl>
                  <c:pt idx="0">
                    <c:v>Total</c:v>
                  </c:pt>
                  <c:pt idx="2">
                    <c:v>Male</c:v>
                  </c:pt>
                  <c:pt idx="4">
                    <c:v>Female</c:v>
                  </c:pt>
                </c:lvl>
              </c:multiLvlStrCache>
            </c:multiLvlStrRef>
          </c:cat>
          <c:val>
            <c:numRef>
              <c:f>'[Copy of 2018 SEOW State Epi Report v 11-colored.xlsm]Adult Mental Health'!$FC$10:$FH$10</c:f>
              <c:numCache>
                <c:formatCode>0.0</c:formatCode>
                <c:ptCount val="6"/>
                <c:pt idx="0">
                  <c:v>36.549999999999997</c:v>
                </c:pt>
                <c:pt idx="1">
                  <c:v>14.45</c:v>
                </c:pt>
                <c:pt idx="2">
                  <c:v>37.659999999999997</c:v>
                </c:pt>
                <c:pt idx="3">
                  <c:v>17.510000000000002</c:v>
                </c:pt>
                <c:pt idx="4">
                  <c:v>35.67</c:v>
                </c:pt>
                <c:pt idx="5">
                  <c:v>15.6</c:v>
                </c:pt>
              </c:numCache>
            </c:numRef>
          </c:val>
          <c:extLst>
            <c:ext xmlns:c16="http://schemas.microsoft.com/office/drawing/2014/chart" uri="{C3380CC4-5D6E-409C-BE32-E72D297353CC}">
              <c16:uniqueId val="{00000001-DC79-4AE1-A427-90B0E78EA343}"/>
            </c:ext>
          </c:extLst>
        </c:ser>
        <c:ser>
          <c:idx val="2"/>
          <c:order val="2"/>
          <c:tx>
            <c:strRef>
              <c:f>'[Copy of 2018 SEOW State Epi Report v 11-colored.xlsm]Adult Mental Health'!$FB$16</c:f>
              <c:strCache>
                <c:ptCount val="1"/>
                <c:pt idx="0">
                  <c:v>Binge drinking</c:v>
                </c:pt>
              </c:strCache>
            </c:strRef>
          </c:tx>
          <c:spPr>
            <a:ln>
              <a:solidFill>
                <a:prstClr val="black">
                  <a:lumMod val="95000"/>
                  <a:lumOff val="5000"/>
                </a:prstClr>
              </a:solidFill>
            </a:ln>
          </c:spPr>
          <c:invertIfNegative val="0"/>
          <c:errBars>
            <c:errBarType val="both"/>
            <c:errValType val="cust"/>
            <c:noEndCap val="0"/>
            <c:plus>
              <c:numRef>
                <c:f>'[Copy of 2018 SEOW State Epi Report v 11-colored.xlsm]Adult Mental Health'!$FC$18:$FH$18</c:f>
                <c:numCache>
                  <c:formatCode>General</c:formatCode>
                  <c:ptCount val="6"/>
                  <c:pt idx="0">
                    <c:v>5.8900000000000006</c:v>
                  </c:pt>
                  <c:pt idx="1">
                    <c:v>1.8400000000000016</c:v>
                  </c:pt>
                  <c:pt idx="2">
                    <c:v>10.399999999999999</c:v>
                  </c:pt>
                  <c:pt idx="3">
                    <c:v>3.09</c:v>
                  </c:pt>
                  <c:pt idx="4">
                    <c:v>7.1999999999999993</c:v>
                  </c:pt>
                  <c:pt idx="5">
                    <c:v>2.0700000000000003</c:v>
                  </c:pt>
                </c:numCache>
              </c:numRef>
            </c:plus>
            <c:minus>
              <c:numRef>
                <c:f>'[Copy of 2018 SEOW State Epi Report v 11-colored.xlsm]Adult Mental Health'!$FC$17:$FH$17</c:f>
                <c:numCache>
                  <c:formatCode>General</c:formatCode>
                  <c:ptCount val="6"/>
                  <c:pt idx="0">
                    <c:v>4.59</c:v>
                  </c:pt>
                  <c:pt idx="1">
                    <c:v>1.67</c:v>
                  </c:pt>
                  <c:pt idx="2">
                    <c:v>8.0500000000000007</c:v>
                  </c:pt>
                  <c:pt idx="3">
                    <c:v>2.7699999999999996</c:v>
                  </c:pt>
                  <c:pt idx="4">
                    <c:v>4.4899999999999993</c:v>
                  </c:pt>
                  <c:pt idx="5">
                    <c:v>1.75</c:v>
                  </c:pt>
                </c:numCache>
              </c:numRef>
            </c:minus>
          </c:errBars>
          <c:cat>
            <c:multiLvlStrRef>
              <c:f>'[Copy of 2018 SEOW State Epi Report v 11-colored.xlsm]Adult Mental Health'!$FC$5:$FH$6</c:f>
              <c:multiLvlStrCache>
                <c:ptCount val="6"/>
                <c:lvl>
                  <c:pt idx="0">
                    <c:v>Depression</c:v>
                  </c:pt>
                  <c:pt idx="1">
                    <c:v>    None</c:v>
                  </c:pt>
                  <c:pt idx="2">
                    <c:v>Depression</c:v>
                  </c:pt>
                  <c:pt idx="3">
                    <c:v>    None</c:v>
                  </c:pt>
                  <c:pt idx="4">
                    <c:v>Depression</c:v>
                  </c:pt>
                  <c:pt idx="5">
                    <c:v>    None</c:v>
                  </c:pt>
                </c:lvl>
                <c:lvl>
                  <c:pt idx="0">
                    <c:v>Total</c:v>
                  </c:pt>
                  <c:pt idx="2">
                    <c:v>Male</c:v>
                  </c:pt>
                  <c:pt idx="4">
                    <c:v>Female</c:v>
                  </c:pt>
                </c:lvl>
              </c:multiLvlStrCache>
            </c:multiLvlStrRef>
          </c:cat>
          <c:val>
            <c:numRef>
              <c:f>'[Copy of 2018 SEOW State Epi Report v 11-colored.xlsm]Adult Mental Health'!$FC$16:$FH$16</c:f>
              <c:numCache>
                <c:formatCode>0.0</c:formatCode>
                <c:ptCount val="6"/>
                <c:pt idx="0">
                  <c:v>16.66</c:v>
                </c:pt>
                <c:pt idx="1">
                  <c:v>14.83</c:v>
                </c:pt>
                <c:pt idx="2">
                  <c:v>24.32</c:v>
                </c:pt>
                <c:pt idx="3">
                  <c:v>19.98</c:v>
                </c:pt>
                <c:pt idx="4">
                  <c:v>10.52</c:v>
                </c:pt>
                <c:pt idx="5">
                  <c:v>8.1999999999999993</c:v>
                </c:pt>
              </c:numCache>
            </c:numRef>
          </c:val>
          <c:extLst>
            <c:ext xmlns:c16="http://schemas.microsoft.com/office/drawing/2014/chart" uri="{C3380CC4-5D6E-409C-BE32-E72D297353CC}">
              <c16:uniqueId val="{00000002-DC79-4AE1-A427-90B0E78EA343}"/>
            </c:ext>
          </c:extLst>
        </c:ser>
        <c:ser>
          <c:idx val="3"/>
          <c:order val="3"/>
          <c:tx>
            <c:strRef>
              <c:f>'[Copy of 2018 SEOW State Epi Report v 11-colored.xlsm]Adult Mental Health'!$FB$19</c:f>
              <c:strCache>
                <c:ptCount val="1"/>
                <c:pt idx="0">
                  <c:v>Drinking and driving</c:v>
                </c:pt>
              </c:strCache>
            </c:strRef>
          </c:tx>
          <c:spPr>
            <a:ln>
              <a:solidFill>
                <a:prstClr val="black">
                  <a:lumMod val="95000"/>
                  <a:lumOff val="5000"/>
                </a:prstClr>
              </a:solidFill>
            </a:ln>
          </c:spPr>
          <c:invertIfNegative val="0"/>
          <c:errBars>
            <c:errBarType val="both"/>
            <c:errValType val="cust"/>
            <c:noEndCap val="0"/>
            <c:plus>
              <c:numRef>
                <c:f>'[Copy of 2018 SEOW State Epi Report v 11-colored.xlsm]Adult Mental Health'!$FC$21:$FH$21</c:f>
                <c:numCache>
                  <c:formatCode>General</c:formatCode>
                  <c:ptCount val="6"/>
                  <c:pt idx="0">
                    <c:v>6.1599999999999993</c:v>
                  </c:pt>
                  <c:pt idx="1">
                    <c:v>1.2199999999999998</c:v>
                  </c:pt>
                  <c:pt idx="2">
                    <c:v>11.950000000000001</c:v>
                  </c:pt>
                  <c:pt idx="3">
                    <c:v>1.9800000000000004</c:v>
                  </c:pt>
                  <c:pt idx="4">
                    <c:v>-0.44000000000000039</c:v>
                  </c:pt>
                  <c:pt idx="5">
                    <c:v>1.56</c:v>
                  </c:pt>
                </c:numCache>
              </c:numRef>
            </c:plus>
            <c:minus>
              <c:numRef>
                <c:f>'[Copy of 2018 SEOW State Epi Report v 11-colored.xlsm]Adult Mental Health'!$FC$20:$FH$20</c:f>
                <c:numCache>
                  <c:formatCode>General</c:formatCode>
                  <c:ptCount val="6"/>
                  <c:pt idx="0">
                    <c:v>3.12</c:v>
                  </c:pt>
                  <c:pt idx="1">
                    <c:v>0.85000000000000009</c:v>
                  </c:pt>
                  <c:pt idx="2">
                    <c:v>5.12</c:v>
                  </c:pt>
                  <c:pt idx="3">
                    <c:v>1.27</c:v>
                  </c:pt>
                  <c:pt idx="4">
                    <c:v>2.8000000000000003</c:v>
                  </c:pt>
                  <c:pt idx="5">
                    <c:v>0.87999999999999989</c:v>
                  </c:pt>
                </c:numCache>
              </c:numRef>
            </c:minus>
          </c:errBars>
          <c:cat>
            <c:multiLvlStrRef>
              <c:f>'[Copy of 2018 SEOW State Epi Report v 11-colored.xlsm]Adult Mental Health'!$FC$5:$FH$6</c:f>
              <c:multiLvlStrCache>
                <c:ptCount val="6"/>
                <c:lvl>
                  <c:pt idx="0">
                    <c:v>Depression</c:v>
                  </c:pt>
                  <c:pt idx="1">
                    <c:v>    None</c:v>
                  </c:pt>
                  <c:pt idx="2">
                    <c:v>Depression</c:v>
                  </c:pt>
                  <c:pt idx="3">
                    <c:v>    None</c:v>
                  </c:pt>
                  <c:pt idx="4">
                    <c:v>Depression</c:v>
                  </c:pt>
                  <c:pt idx="5">
                    <c:v>    None</c:v>
                  </c:pt>
                </c:lvl>
                <c:lvl>
                  <c:pt idx="0">
                    <c:v>Total</c:v>
                  </c:pt>
                  <c:pt idx="2">
                    <c:v>Male</c:v>
                  </c:pt>
                  <c:pt idx="4">
                    <c:v>Female</c:v>
                  </c:pt>
                </c:lvl>
              </c:multiLvlStrCache>
            </c:multiLvlStrRef>
          </c:cat>
          <c:val>
            <c:numRef>
              <c:f>'[Copy of 2018 SEOW State Epi Report v 11-colored.xlsm]Adult Mental Health'!$FC$19:$FH$19</c:f>
              <c:numCache>
                <c:formatCode>0.0</c:formatCode>
                <c:ptCount val="6"/>
                <c:pt idx="0">
                  <c:v>5.95</c:v>
                </c:pt>
                <c:pt idx="1">
                  <c:v>2.79</c:v>
                </c:pt>
                <c:pt idx="2">
                  <c:v>8.17</c:v>
                </c:pt>
                <c:pt idx="3">
                  <c:v>3.42</c:v>
                </c:pt>
                <c:pt idx="4">
                  <c:v>4.1100000000000003</c:v>
                </c:pt>
                <c:pt idx="5">
                  <c:v>3.1</c:v>
                </c:pt>
              </c:numCache>
            </c:numRef>
          </c:val>
          <c:extLst>
            <c:ext xmlns:c16="http://schemas.microsoft.com/office/drawing/2014/chart" uri="{C3380CC4-5D6E-409C-BE32-E72D297353CC}">
              <c16:uniqueId val="{00000003-DC79-4AE1-A427-90B0E78EA343}"/>
            </c:ext>
          </c:extLst>
        </c:ser>
        <c:dLbls>
          <c:showLegendKey val="0"/>
          <c:showVal val="0"/>
          <c:showCatName val="0"/>
          <c:showSerName val="0"/>
          <c:showPercent val="0"/>
          <c:showBubbleSize val="0"/>
        </c:dLbls>
        <c:gapWidth val="150"/>
        <c:axId val="690555560"/>
        <c:axId val="690556736"/>
      </c:barChart>
      <c:catAx>
        <c:axId val="690555560"/>
        <c:scaling>
          <c:orientation val="minMax"/>
        </c:scaling>
        <c:delete val="0"/>
        <c:axPos val="b"/>
        <c:numFmt formatCode="General" sourceLinked="0"/>
        <c:majorTickMark val="out"/>
        <c:minorTickMark val="none"/>
        <c:tickLblPos val="nextTo"/>
        <c:txPr>
          <a:bodyPr/>
          <a:lstStyle/>
          <a:p>
            <a:pPr>
              <a:defRPr sz="1800"/>
            </a:pPr>
            <a:endParaRPr lang="en-US"/>
          </a:p>
        </c:txPr>
        <c:crossAx val="690556736"/>
        <c:crosses val="autoZero"/>
        <c:auto val="1"/>
        <c:lblAlgn val="ctr"/>
        <c:lblOffset val="100"/>
        <c:noMultiLvlLbl val="0"/>
      </c:catAx>
      <c:valAx>
        <c:axId val="690556736"/>
        <c:scaling>
          <c:orientation val="minMax"/>
        </c:scaling>
        <c:delete val="0"/>
        <c:axPos val="l"/>
        <c:title>
          <c:tx>
            <c:rich>
              <a:bodyPr rot="-5400000" vert="horz"/>
              <a:lstStyle/>
              <a:p>
                <a:pPr>
                  <a:defRPr sz="1800"/>
                </a:pPr>
                <a:r>
                  <a:rPr lang="en-US" sz="1800"/>
                  <a:t>Percent (%)</a:t>
                </a:r>
              </a:p>
            </c:rich>
          </c:tx>
          <c:overlay val="0"/>
        </c:title>
        <c:numFmt formatCode="0" sourceLinked="0"/>
        <c:majorTickMark val="out"/>
        <c:minorTickMark val="none"/>
        <c:tickLblPos val="nextTo"/>
        <c:txPr>
          <a:bodyPr/>
          <a:lstStyle/>
          <a:p>
            <a:pPr>
              <a:defRPr sz="1800"/>
            </a:pPr>
            <a:endParaRPr lang="en-US"/>
          </a:p>
        </c:txPr>
        <c:crossAx val="690555560"/>
        <c:crosses val="autoZero"/>
        <c:crossBetween val="between"/>
      </c:valAx>
    </c:plotArea>
    <c:legend>
      <c:legendPos val="r"/>
      <c:overlay val="0"/>
      <c:spPr>
        <a:ln>
          <a:solidFill>
            <a:prstClr val="black"/>
          </a:solidFill>
        </a:ln>
      </c:spPr>
      <c:txPr>
        <a:bodyPr/>
        <a:lstStyle/>
        <a:p>
          <a:pPr>
            <a:defRPr sz="1800"/>
          </a:pPr>
          <a:endParaRPr lang="en-US"/>
        </a:p>
      </c:txPr>
    </c:legend>
    <c:plotVisOnly val="1"/>
    <c:dispBlanksAs val="gap"/>
    <c:showDLblsOverMax val="0"/>
  </c:chart>
  <c:spPr>
    <a:noFill/>
    <a:ln>
      <a:noFill/>
    </a:ln>
  </c:spPr>
  <c:txPr>
    <a:bodyPr/>
    <a:lstStyle/>
    <a:p>
      <a:pPr>
        <a:defRPr sz="1200">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Binge Drinking (past 30 days)* by Age, Adults Aged 18+, New Mexico, </a:t>
            </a:r>
          </a:p>
          <a:p>
            <a:pPr>
              <a:defRPr/>
            </a:pPr>
            <a:r>
              <a:rPr lang="en-US"/>
              <a:t>2012-2016</a:t>
            </a:r>
          </a:p>
        </c:rich>
      </c:tx>
      <c:layout>
        <c:manualLayout>
          <c:xMode val="edge"/>
          <c:yMode val="edge"/>
          <c:x val="9.3937733787534408E-2"/>
          <c:y val="2.4301587678214831E-2"/>
        </c:manualLayout>
      </c:layout>
      <c:overlay val="0"/>
    </c:title>
    <c:autoTitleDeleted val="0"/>
    <c:plotArea>
      <c:layout>
        <c:manualLayout>
          <c:layoutTarget val="inner"/>
          <c:xMode val="edge"/>
          <c:yMode val="edge"/>
          <c:x val="0.10196141360376715"/>
          <c:y val="0.24422712063743152"/>
          <c:w val="0.73019104970933613"/>
          <c:h val="0.60631693736160797"/>
        </c:manualLayout>
      </c:layout>
      <c:lineChart>
        <c:grouping val="standard"/>
        <c:varyColors val="0"/>
        <c:ser>
          <c:idx val="0"/>
          <c:order val="0"/>
          <c:tx>
            <c:strRef>
              <c:f>'[Copy of 2018 SEOW State Epi Report v 11-colored.xlsm]Adult Binge Drinking'!$BW$22</c:f>
              <c:strCache>
                <c:ptCount val="1"/>
                <c:pt idx="0">
                  <c:v>Age 18-24</c:v>
                </c:pt>
              </c:strCache>
            </c:strRef>
          </c:tx>
          <c:spPr>
            <a:ln w="38100">
              <a:solidFill>
                <a:srgbClr val="000080"/>
              </a:solidFill>
              <a:prstDash val="solid"/>
            </a:ln>
          </c:spPr>
          <c:marker>
            <c:symbol val="none"/>
          </c:marker>
          <c:dLbls>
            <c:dLbl>
              <c:idx val="0"/>
              <c:layout>
                <c:manualLayout>
                  <c:x val="-3.2275931520644514E-2"/>
                  <c:y val="-0.1185726950354610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E02-43E0-8DB1-1CD4E4C008FB}"/>
                </c:ext>
              </c:extLst>
            </c:dLbl>
            <c:dLbl>
              <c:idx val="1"/>
              <c:layout>
                <c:manualLayout>
                  <c:x val="-5.613398786624909E-2"/>
                  <c:y val="-0.11285695587979784"/>
                </c:manualLayout>
              </c:layout>
              <c:tx>
                <c:rich>
                  <a:bodyPr/>
                  <a:lstStyle/>
                  <a:p>
                    <a:r>
                      <a:rPr lang="en-US" dirty="0"/>
                      <a:t>23.1</a:t>
                    </a:r>
                  </a:p>
                  <a:p>
                    <a:endParaRPr lang="en-US" dirty="0"/>
                  </a:p>
                </c:rich>
              </c:tx>
              <c:dLblPos val="r"/>
              <c:showLegendKey val="0"/>
              <c:showVal val="1"/>
              <c:showCatName val="0"/>
              <c:showSerName val="0"/>
              <c:showPercent val="0"/>
              <c:showBubbleSize val="0"/>
              <c:extLst>
                <c:ext xmlns:c15="http://schemas.microsoft.com/office/drawing/2012/chart" uri="{CE6537A1-D6FC-4f65-9D91-7224C49458BB}">
                  <c15:layout>
                    <c:manualLayout>
                      <c:w val="7.809060469536315E-2"/>
                      <c:h val="7.3138211357222621E-2"/>
                    </c:manualLayout>
                  </c15:layout>
                </c:ext>
                <c:ext xmlns:c16="http://schemas.microsoft.com/office/drawing/2014/chart" uri="{C3380CC4-5D6E-409C-BE32-E72D297353CC}">
                  <c16:uniqueId val="{00000011-8E02-43E0-8DB1-1CD4E4C008FB}"/>
                </c:ext>
              </c:extLst>
            </c:dLbl>
            <c:dLbl>
              <c:idx val="2"/>
              <c:layout>
                <c:manualLayout>
                  <c:x val="-6.7634122740698299E-2"/>
                  <c:y val="-0.1238607913209271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E02-43E0-8DB1-1CD4E4C008FB}"/>
                </c:ext>
              </c:extLst>
            </c:dLbl>
            <c:dLbl>
              <c:idx val="3"/>
              <c:layout>
                <c:manualLayout>
                  <c:x val="-6.029088954030086E-2"/>
                  <c:y val="-6.61294038495245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E4B-488A-B3A5-F0794652A7A4}"/>
                </c:ext>
              </c:extLst>
            </c:dLbl>
            <c:dLbl>
              <c:idx val="4"/>
              <c:tx>
                <c:rich>
                  <a:bodyPr/>
                  <a:lstStyle/>
                  <a:p>
                    <a:r>
                      <a:rPr lang="en-US"/>
                      <a:t>21.0</a:t>
                    </a:r>
                  </a:p>
                  <a:p>
                    <a:endParaRPr lang="en-US"/>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B9-459E-909E-EB97EBDAA51E}"/>
                </c:ext>
              </c:extLst>
            </c:dLbl>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'[Copy of 2018 SEOW State Epi Report v 11-colored.xlsm]Adult Binge Drinking'!$BX$25:$CP$25</c:f>
                <c:numCache>
                  <c:formatCode>General</c:formatCode>
                  <c:ptCount val="5"/>
                  <c:pt idx="0">
                    <c:v>4.5</c:v>
                  </c:pt>
                  <c:pt idx="1">
                    <c:v>4.8999999999999986</c:v>
                  </c:pt>
                  <c:pt idx="2">
                    <c:v>5.5</c:v>
                  </c:pt>
                  <c:pt idx="3">
                    <c:v>7.0999999999999979</c:v>
                  </c:pt>
                  <c:pt idx="4">
                    <c:v>5.6</c:v>
                  </c:pt>
                </c:numCache>
                <c:extLst/>
              </c:numRef>
            </c:plus>
            <c:minus>
              <c:numRef>
                <c:f>'[Copy of 2018 SEOW State Epi Report v 11-colored.xlsm]Adult Binge Drinking'!$BX$26:$CP$26</c:f>
                <c:numCache>
                  <c:formatCode>General</c:formatCode>
                  <c:ptCount val="5"/>
                  <c:pt idx="0">
                    <c:v>4</c:v>
                  </c:pt>
                  <c:pt idx="1">
                    <c:v>4.3000000000000007</c:v>
                  </c:pt>
                  <c:pt idx="2">
                    <c:v>4.5</c:v>
                  </c:pt>
                  <c:pt idx="3">
                    <c:v>5.7000000000000011</c:v>
                  </c:pt>
                  <c:pt idx="4">
                    <c:v>6.8</c:v>
                  </c:pt>
                </c:numCache>
                <c:extLst/>
              </c:numRef>
            </c:minus>
            <c:spPr>
              <a:ln w="12700">
                <a:solidFill>
                  <a:srgbClr val="000000"/>
                </a:solidFill>
                <a:prstDash val="solid"/>
              </a:ln>
            </c:spPr>
          </c:errBars>
          <c:cat>
            <c:numRef>
              <c:f>'[Copy of 2018 SEOW State Epi Report v 11-colored.xlsm]Adult Binge Drinking'!$BX$23:$CP$23</c:f>
              <c:numCache>
                <c:formatCode>General</c:formatCode>
                <c:ptCount val="5"/>
                <c:pt idx="0">
                  <c:v>2012</c:v>
                </c:pt>
                <c:pt idx="1">
                  <c:v>2013</c:v>
                </c:pt>
                <c:pt idx="2">
                  <c:v>2014</c:v>
                </c:pt>
                <c:pt idx="3">
                  <c:v>2015</c:v>
                </c:pt>
                <c:pt idx="4">
                  <c:v>2016</c:v>
                </c:pt>
              </c:numCache>
              <c:extLst/>
            </c:numRef>
          </c:cat>
          <c:val>
            <c:numRef>
              <c:f>'[Copy of 2018 SEOW State Epi Report v 11-colored.xlsm]Adult Binge Drinking'!$BX$24:$CP$24</c:f>
              <c:numCache>
                <c:formatCode>General</c:formatCode>
                <c:ptCount val="5"/>
                <c:pt idx="0">
                  <c:v>24.5</c:v>
                </c:pt>
                <c:pt idx="1">
                  <c:v>23.1</c:v>
                </c:pt>
                <c:pt idx="2">
                  <c:v>19.3</c:v>
                </c:pt>
                <c:pt idx="3">
                  <c:v>21.1</c:v>
                </c:pt>
                <c:pt idx="4">
                  <c:v>21</c:v>
                </c:pt>
              </c:numCache>
              <c:extLst/>
            </c:numRef>
          </c:val>
          <c:smooth val="0"/>
          <c:extLst>
            <c:ext xmlns:c16="http://schemas.microsoft.com/office/drawing/2014/chart" uri="{C3380CC4-5D6E-409C-BE32-E72D297353CC}">
              <c16:uniqueId val="{00000013-8E02-43E0-8DB1-1CD4E4C008FB}"/>
            </c:ext>
          </c:extLst>
        </c:ser>
        <c:ser>
          <c:idx val="1"/>
          <c:order val="1"/>
          <c:tx>
            <c:strRef>
              <c:f>'[Copy of 2018 SEOW State Epi Report v 11-colored.xlsm]Adult Binge Drinking'!$BW$58</c:f>
              <c:strCache>
                <c:ptCount val="1"/>
                <c:pt idx="0">
                  <c:v>Age 25-64</c:v>
                </c:pt>
              </c:strCache>
            </c:strRef>
          </c:tx>
          <c:spPr>
            <a:ln w="38100">
              <a:solidFill>
                <a:srgbClr val="FF00FF"/>
              </a:solidFill>
              <a:prstDash val="solid"/>
            </a:ln>
          </c:spPr>
          <c:marker>
            <c:symbol val="none"/>
          </c:marker>
          <c:dLbls>
            <c:dLbl>
              <c:idx val="0"/>
              <c:layout>
                <c:manualLayout>
                  <c:x val="-3.0597515944947969E-2"/>
                  <c:y val="5.42996453900709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8E02-43E0-8DB1-1CD4E4C008FB}"/>
                </c:ext>
              </c:extLst>
            </c:dLbl>
            <c:dLbl>
              <c:idx val="1"/>
              <c:layout>
                <c:manualLayout>
                  <c:x val="-2.6955354145686471E-2"/>
                  <c:y val="5.8732269503546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8E02-43E0-8DB1-1CD4E4C008FB}"/>
                </c:ext>
              </c:extLst>
            </c:dLbl>
            <c:dLbl>
              <c:idx val="2"/>
              <c:layout>
                <c:manualLayout>
                  <c:x val="-3.2275931520644514E-2"/>
                  <c:y val="5.8732269503546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8E02-43E0-8DB1-1CD4E4C008FB}"/>
                </c:ext>
              </c:extLst>
            </c:dLbl>
            <c:dLbl>
              <c:idx val="3"/>
              <c:layout>
                <c:manualLayout>
                  <c:x val="-3.4754442125084078E-2"/>
                  <c:y val="-5.64087950691205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E4B-488A-B3A5-F0794652A7A4}"/>
                </c:ext>
              </c:extLst>
            </c:dLbl>
            <c:dLbl>
              <c:idx val="4"/>
              <c:layout>
                <c:manualLayout>
                  <c:x val="-4.3804808212245363E-3"/>
                  <c:y val="-1.82261907586611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B5-4320-ABF6-68593421CE53}"/>
                </c:ext>
              </c:extLst>
            </c:dLbl>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'[Copy of 2018 SEOW State Epi Report v 11-colored.xlsm]Adult Binge Drinking'!$BX$61:$CP$61</c:f>
                <c:numCache>
                  <c:formatCode>General</c:formatCode>
                  <c:ptCount val="5"/>
                  <c:pt idx="0">
                    <c:v>0.89999999999999858</c:v>
                  </c:pt>
                  <c:pt idx="1">
                    <c:v>1.1999999999999993</c:v>
                  </c:pt>
                  <c:pt idx="2">
                    <c:v>1.6999999999999993</c:v>
                  </c:pt>
                  <c:pt idx="3">
                    <c:v>1.8000000000000007</c:v>
                  </c:pt>
                  <c:pt idx="4">
                    <c:v>1.8</c:v>
                  </c:pt>
                </c:numCache>
                <c:extLst/>
              </c:numRef>
            </c:plus>
            <c:minus>
              <c:numRef>
                <c:f>'[Copy of 2018 SEOW State Epi Report v 11-colored.xlsm]Adult Binge Drinking'!$BX$62:$CP$62</c:f>
                <c:numCache>
                  <c:formatCode>General</c:formatCode>
                  <c:ptCount val="5"/>
                  <c:pt idx="0">
                    <c:v>1</c:v>
                  </c:pt>
                  <c:pt idx="1">
                    <c:v>1.3000000000000007</c:v>
                  </c:pt>
                  <c:pt idx="2">
                    <c:v>1.6000000000000014</c:v>
                  </c:pt>
                  <c:pt idx="3">
                    <c:v>1.5999999999999996</c:v>
                  </c:pt>
                  <c:pt idx="4">
                    <c:v>2.1</c:v>
                  </c:pt>
                </c:numCache>
                <c:extLst/>
              </c:numRef>
            </c:minus>
            <c:spPr>
              <a:ln w="12700">
                <a:solidFill>
                  <a:srgbClr val="000000"/>
                </a:solidFill>
                <a:prstDash val="solid"/>
              </a:ln>
            </c:spPr>
          </c:errBars>
          <c:cat>
            <c:numRef>
              <c:f>'[Copy of 2018 SEOW State Epi Report v 11-colored.xlsm]Adult Binge Drinking'!$BX$23:$CP$23</c:f>
              <c:numCache>
                <c:formatCode>General</c:formatCode>
                <c:ptCount val="5"/>
                <c:pt idx="0">
                  <c:v>2012</c:v>
                </c:pt>
                <c:pt idx="1">
                  <c:v>2013</c:v>
                </c:pt>
                <c:pt idx="2">
                  <c:v>2014</c:v>
                </c:pt>
                <c:pt idx="3">
                  <c:v>2015</c:v>
                </c:pt>
                <c:pt idx="4">
                  <c:v>2016</c:v>
                </c:pt>
              </c:numCache>
              <c:extLst/>
            </c:numRef>
          </c:cat>
          <c:val>
            <c:numRef>
              <c:f>'[Copy of 2018 SEOW State Epi Report v 11-colored.xlsm]Adult Binge Drinking'!$BX$60:$CP$60</c:f>
              <c:numCache>
                <c:formatCode>General</c:formatCode>
                <c:ptCount val="5"/>
                <c:pt idx="0">
                  <c:v>17.100000000000001</c:v>
                </c:pt>
                <c:pt idx="1">
                  <c:v>16</c:v>
                </c:pt>
                <c:pt idx="2">
                  <c:v>15.8</c:v>
                </c:pt>
                <c:pt idx="3">
                  <c:v>14.1</c:v>
                </c:pt>
                <c:pt idx="4">
                  <c:v>17.8</c:v>
                </c:pt>
              </c:numCache>
              <c:extLst/>
            </c:numRef>
          </c:val>
          <c:smooth val="0"/>
          <c:extLst>
            <c:ext xmlns:c16="http://schemas.microsoft.com/office/drawing/2014/chart" uri="{C3380CC4-5D6E-409C-BE32-E72D297353CC}">
              <c16:uniqueId val="{00000020-8E02-43E0-8DB1-1CD4E4C008FB}"/>
            </c:ext>
          </c:extLst>
        </c:ser>
        <c:ser>
          <c:idx val="2"/>
          <c:order val="2"/>
          <c:tx>
            <c:strRef>
              <c:f>'[Copy of 2018 SEOW State Epi Report v 11-colored.xlsm]Adult Binge Drinking'!$BW$94</c:f>
              <c:strCache>
                <c:ptCount val="1"/>
                <c:pt idx="0">
                  <c:v>Age 65+</c:v>
                </c:pt>
              </c:strCache>
            </c:strRef>
          </c:tx>
          <c:spPr>
            <a:ln w="38100">
              <a:solidFill>
                <a:srgbClr val="C0C0C0"/>
              </a:solidFill>
              <a:prstDash val="solid"/>
            </a:ln>
          </c:spPr>
          <c:marker>
            <c:symbol val="none"/>
          </c:marker>
          <c:dLbls>
            <c:numFmt formatCode="0.0" sourceLinked="0"/>
            <c:spPr>
              <a:noFill/>
              <a:ln w="25400">
                <a:noFill/>
              </a:ln>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'[Copy of 2018 SEOW State Epi Report v 11-colored.xlsm]Adult Binge Drinking'!$BX$97:$CP$97</c:f>
                <c:numCache>
                  <c:formatCode>General</c:formatCode>
                  <c:ptCount val="5"/>
                  <c:pt idx="0">
                    <c:v>1.0000000000000004</c:v>
                  </c:pt>
                  <c:pt idx="1">
                    <c:v>1.0999999999999996</c:v>
                  </c:pt>
                  <c:pt idx="2">
                    <c:v>0.39999999999999947</c:v>
                  </c:pt>
                  <c:pt idx="3">
                    <c:v>1.6</c:v>
                  </c:pt>
                  <c:pt idx="4">
                    <c:v>0.8</c:v>
                  </c:pt>
                </c:numCache>
                <c:extLst/>
              </c:numRef>
            </c:plus>
            <c:minus>
              <c:numRef>
                <c:f>'[Copy of 2018 SEOW State Epi Report v 11-colored.xlsm]Adult Binge Drinking'!$BX$98:$CP$98</c:f>
                <c:numCache>
                  <c:formatCode>General</c:formatCode>
                  <c:ptCount val="5"/>
                  <c:pt idx="0">
                    <c:v>0.79999999999999982</c:v>
                  </c:pt>
                  <c:pt idx="1">
                    <c:v>0.79999999999999982</c:v>
                  </c:pt>
                  <c:pt idx="2">
                    <c:v>0.60000000000000009</c:v>
                  </c:pt>
                  <c:pt idx="3">
                    <c:v>1.1000000000000001</c:v>
                  </c:pt>
                  <c:pt idx="4">
                    <c:v>1.3</c:v>
                  </c:pt>
                </c:numCache>
                <c:extLst/>
              </c:numRef>
            </c:minus>
            <c:spPr>
              <a:ln w="12700">
                <a:solidFill>
                  <a:srgbClr val="000000"/>
                </a:solidFill>
                <a:prstDash val="solid"/>
              </a:ln>
            </c:spPr>
          </c:errBars>
          <c:cat>
            <c:numRef>
              <c:f>'[Copy of 2018 SEOW State Epi Report v 11-colored.xlsm]Adult Binge Drinking'!$BX$23:$CP$23</c:f>
              <c:numCache>
                <c:formatCode>General</c:formatCode>
                <c:ptCount val="5"/>
                <c:pt idx="0">
                  <c:v>2012</c:v>
                </c:pt>
                <c:pt idx="1">
                  <c:v>2013</c:v>
                </c:pt>
                <c:pt idx="2">
                  <c:v>2014</c:v>
                </c:pt>
                <c:pt idx="3">
                  <c:v>2015</c:v>
                </c:pt>
                <c:pt idx="4">
                  <c:v>2016</c:v>
                </c:pt>
              </c:numCache>
              <c:extLst/>
            </c:numRef>
          </c:cat>
          <c:val>
            <c:numRef>
              <c:f>'[Copy of 2018 SEOW State Epi Report v 11-colored.xlsm]Adult Binge Drinking'!$BX$96:$CP$96</c:f>
              <c:numCache>
                <c:formatCode>General</c:formatCode>
                <c:ptCount val="5"/>
                <c:pt idx="0">
                  <c:v>3.4</c:v>
                </c:pt>
                <c:pt idx="1">
                  <c:v>3.5</c:v>
                </c:pt>
                <c:pt idx="2">
                  <c:v>3.7</c:v>
                </c:pt>
                <c:pt idx="3">
                  <c:v>3.9</c:v>
                </c:pt>
                <c:pt idx="4">
                  <c:v>2.9</c:v>
                </c:pt>
              </c:numCache>
              <c:extLst/>
            </c:numRef>
          </c:val>
          <c:smooth val="0"/>
          <c:extLst>
            <c:ext xmlns:c16="http://schemas.microsoft.com/office/drawing/2014/chart" uri="{C3380CC4-5D6E-409C-BE32-E72D297353CC}">
              <c16:uniqueId val="{00000025-8E02-43E0-8DB1-1CD4E4C008FB}"/>
            </c:ext>
          </c:extLst>
        </c:ser>
        <c:dLbls>
          <c:showLegendKey val="0"/>
          <c:showVal val="0"/>
          <c:showCatName val="0"/>
          <c:showSerName val="0"/>
          <c:showPercent val="0"/>
          <c:showBubbleSize val="0"/>
        </c:dLbls>
        <c:smooth val="0"/>
        <c:axId val="492310904"/>
        <c:axId val="492317960"/>
      </c:lineChart>
      <c:catAx>
        <c:axId val="49231090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nchor="b" anchorCtr="0"/>
          <a:lstStyle/>
          <a:p>
            <a:pPr>
              <a:defRPr/>
            </a:pPr>
            <a:endParaRPr lang="en-US"/>
          </a:p>
        </c:txPr>
        <c:crossAx val="492317960"/>
        <c:crosses val="autoZero"/>
        <c:auto val="1"/>
        <c:lblAlgn val="ctr"/>
        <c:lblOffset val="100"/>
        <c:tickLblSkip val="1"/>
        <c:tickMarkSkip val="1"/>
        <c:noMultiLvlLbl val="0"/>
      </c:catAx>
      <c:valAx>
        <c:axId val="492317960"/>
        <c:scaling>
          <c:orientation val="minMax"/>
        </c:scaling>
        <c:delete val="0"/>
        <c:axPos val="l"/>
        <c:title>
          <c:tx>
            <c:rich>
              <a:bodyPr/>
              <a:lstStyle/>
              <a:p>
                <a:pPr>
                  <a:defRPr/>
                </a:pPr>
                <a:r>
                  <a:rPr lang="en-US"/>
                  <a:t>Percent (%)</a:t>
                </a:r>
              </a:p>
            </c:rich>
          </c:tx>
          <c:layout>
            <c:manualLayout>
              <c:xMode val="edge"/>
              <c:yMode val="edge"/>
              <c:x val="7.8722476715950718E-3"/>
              <c:y val="0.266491625510396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492310904"/>
        <c:crosses val="autoZero"/>
        <c:crossBetween val="between"/>
      </c:valAx>
      <c:spPr>
        <a:solidFill>
          <a:srgbClr val="FFFFFF"/>
        </a:solidFill>
        <a:ln w="12700">
          <a:solidFill>
            <a:srgbClr val="808080"/>
          </a:solidFill>
          <a:prstDash val="solid"/>
        </a:ln>
      </c:spPr>
    </c:plotArea>
    <c:legend>
      <c:legendPos val="r"/>
      <c:layout>
        <c:manualLayout>
          <c:xMode val="edge"/>
          <c:yMode val="edge"/>
          <c:x val="0.85246575406444258"/>
          <c:y val="0.25170423316559548"/>
          <c:w val="0.12321874827337249"/>
          <c:h val="0.60649217028626556"/>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180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en-US" sz="2000" dirty="0"/>
              <a:t>Heavy Drinking (past 30 days)*, Adults Aged 18+, New Mexico, 2012-2016</a:t>
            </a:r>
          </a:p>
        </c:rich>
      </c:tx>
      <c:layout>
        <c:manualLayout>
          <c:xMode val="edge"/>
          <c:yMode val="edge"/>
          <c:x val="9.4068668863230412E-2"/>
          <c:y val="3.0954560654852261E-3"/>
        </c:manualLayout>
      </c:layout>
      <c:overlay val="0"/>
    </c:title>
    <c:autoTitleDeleted val="0"/>
    <c:plotArea>
      <c:layout>
        <c:manualLayout>
          <c:layoutTarget val="inner"/>
          <c:xMode val="edge"/>
          <c:yMode val="edge"/>
          <c:x val="0.11196138103547117"/>
          <c:y val="0.17670012187379644"/>
          <c:w val="0.88803861896452863"/>
          <c:h val="0.6005008660697162"/>
        </c:manualLayout>
      </c:layout>
      <c:lineChart>
        <c:grouping val="standard"/>
        <c:varyColors val="0"/>
        <c:ser>
          <c:idx val="0"/>
          <c:order val="0"/>
          <c:spPr>
            <a:ln w="38100">
              <a:solidFill>
                <a:schemeClr val="tx1"/>
              </a:solidFill>
              <a:prstDash val="solid"/>
            </a:ln>
          </c:spPr>
          <c:marker>
            <c:symbol val="none"/>
          </c:marker>
          <c:dLbls>
            <c:dLbl>
              <c:idx val="0"/>
              <c:layout>
                <c:manualLayout>
                  <c:x val="-2.4437782479743719E-2"/>
                  <c:y val="-7.65064943805101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2C-4EF5-BDF8-BDCD2B52E1FF}"/>
                </c:ext>
              </c:extLst>
            </c:dLbl>
            <c:dLbl>
              <c:idx val="1"/>
              <c:layout>
                <c:manualLayout>
                  <c:x val="-2.1535867215669427E-2"/>
                  <c:y val="-8.5053502927518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2C-4EF5-BDF8-BDCD2B52E1FF}"/>
                </c:ext>
              </c:extLst>
            </c:dLbl>
            <c:dLbl>
              <c:idx val="2"/>
              <c:layout>
                <c:manualLayout>
                  <c:x val="-2.2986824847706575E-2"/>
                  <c:y val="-8.5053502927518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2C-4EF5-BDF8-BDCD2B52E1FF}"/>
                </c:ext>
              </c:extLst>
            </c:dLbl>
            <c:dLbl>
              <c:idx val="3"/>
              <c:layout>
                <c:manualLayout>
                  <c:x val="-2.1535867215669427E-2"/>
                  <c:y val="-9.36005114745272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2C-4EF5-BDF8-BDCD2B52E1FF}"/>
                </c:ext>
              </c:extLst>
            </c:dLbl>
            <c:numFmt formatCode="0.0" sourceLinked="0"/>
            <c:spPr>
              <a:noFill/>
              <a:ln w="25400">
                <a:noFill/>
              </a:ln>
            </c:spPr>
            <c:txPr>
              <a:bodyPr/>
              <a:lstStyle/>
              <a:p>
                <a:pPr>
                  <a:defRPr sz="1800" b="0"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'[Copy of 2018 SEOW State Epi Report v 11-colored.xlsm]Adult Heavy Drinking'!$CW$23:$DO$23</c:f>
                <c:numCache>
                  <c:formatCode>General</c:formatCode>
                  <c:ptCount val="5"/>
                  <c:pt idx="0">
                    <c:v>0.70000000000000018</c:v>
                  </c:pt>
                  <c:pt idx="1">
                    <c:v>0.79999999999999982</c:v>
                  </c:pt>
                  <c:pt idx="2">
                    <c:v>0.79999999999999982</c:v>
                  </c:pt>
                  <c:pt idx="3">
                    <c:v>0.79999999999999982</c:v>
                  </c:pt>
                  <c:pt idx="4">
                    <c:v>0.9</c:v>
                  </c:pt>
                </c:numCache>
                <c:extLst/>
              </c:numRef>
            </c:plus>
            <c:minus>
              <c:numRef>
                <c:f>'[Copy of 2018 SEOW State Epi Report v 11-colored.xlsm]Adult Heavy Drinking'!$CW$24:$DO$24</c:f>
                <c:numCache>
                  <c:formatCode>General</c:formatCode>
                  <c:ptCount val="5"/>
                  <c:pt idx="0">
                    <c:v>0.59999999999999964</c:v>
                  </c:pt>
                  <c:pt idx="1">
                    <c:v>0.70000000000000018</c:v>
                  </c:pt>
                  <c:pt idx="2">
                    <c:v>0.79999999999999982</c:v>
                  </c:pt>
                  <c:pt idx="3">
                    <c:v>0.70000000000000018</c:v>
                  </c:pt>
                  <c:pt idx="4">
                    <c:v>1.1000000000000001</c:v>
                  </c:pt>
                </c:numCache>
                <c:extLst/>
              </c:numRef>
            </c:minus>
            <c:spPr>
              <a:ln w="12700">
                <a:solidFill>
                  <a:srgbClr val="000000"/>
                </a:solidFill>
                <a:prstDash val="solid"/>
              </a:ln>
            </c:spPr>
          </c:errBars>
          <c:cat>
            <c:numRef>
              <c:f>'[Copy of 2018 SEOW State Epi Report v 11-colored.xlsm]Adult Heavy Drinking'!$CW$21:$DO$21</c:f>
              <c:numCache>
                <c:formatCode>General</c:formatCode>
                <c:ptCount val="5"/>
                <c:pt idx="0">
                  <c:v>2012</c:v>
                </c:pt>
                <c:pt idx="1">
                  <c:v>2013</c:v>
                </c:pt>
                <c:pt idx="2">
                  <c:v>2014</c:v>
                </c:pt>
                <c:pt idx="3">
                  <c:v>2015</c:v>
                </c:pt>
                <c:pt idx="4">
                  <c:v>2016</c:v>
                </c:pt>
              </c:numCache>
              <c:extLst/>
            </c:numRef>
          </c:cat>
          <c:val>
            <c:numRef>
              <c:f>'[Copy of 2018 SEOW State Epi Report v 11-colored.xlsm]Adult Heavy Drinking'!$CW$22:$DO$22</c:f>
              <c:numCache>
                <c:formatCode>General</c:formatCode>
                <c:ptCount val="5"/>
                <c:pt idx="0">
                  <c:v>5.5</c:v>
                </c:pt>
                <c:pt idx="1">
                  <c:v>5.9</c:v>
                </c:pt>
                <c:pt idx="2">
                  <c:v>5.7</c:v>
                </c:pt>
                <c:pt idx="3">
                  <c:v>4.5</c:v>
                </c:pt>
                <c:pt idx="4">
                  <c:v>5.5</c:v>
                </c:pt>
              </c:numCache>
              <c:extLst/>
            </c:numRef>
          </c:val>
          <c:smooth val="0"/>
          <c:extLst>
            <c:ext xmlns:c16="http://schemas.microsoft.com/office/drawing/2014/chart" uri="{C3380CC4-5D6E-409C-BE32-E72D297353CC}">
              <c16:uniqueId val="{0000000F-0BDA-4CAC-9E40-A28C247E178A}"/>
            </c:ext>
          </c:extLst>
        </c:ser>
        <c:dLbls>
          <c:showLegendKey val="0"/>
          <c:showVal val="0"/>
          <c:showCatName val="0"/>
          <c:showSerName val="0"/>
          <c:showPercent val="0"/>
          <c:showBubbleSize val="0"/>
        </c:dLbls>
        <c:smooth val="0"/>
        <c:axId val="616764768"/>
        <c:axId val="616750264"/>
      </c:lineChart>
      <c:catAx>
        <c:axId val="616764768"/>
        <c:scaling>
          <c:orientation val="minMax"/>
        </c:scaling>
        <c:delete val="0"/>
        <c:axPos val="b"/>
        <c:numFmt formatCode="General" sourceLinked="1"/>
        <c:majorTickMark val="out"/>
        <c:minorTickMark val="none"/>
        <c:tickLblPos val="nextTo"/>
        <c:spPr>
          <a:ln w="3175">
            <a:solidFill>
              <a:srgbClr val="000000"/>
            </a:solidFill>
            <a:prstDash val="solid"/>
          </a:ln>
        </c:spPr>
        <c:txPr>
          <a:bodyPr rot="-1800000" vert="horz"/>
          <a:lstStyle/>
          <a:p>
            <a:pPr>
              <a:defRPr sz="1800" b="0" i="0" u="none" strike="noStrike" baseline="0">
                <a:solidFill>
                  <a:srgbClr val="000000"/>
                </a:solidFill>
                <a:latin typeface="Arial"/>
                <a:ea typeface="Arial"/>
                <a:cs typeface="Arial"/>
              </a:defRPr>
            </a:pPr>
            <a:endParaRPr lang="en-US"/>
          </a:p>
        </c:txPr>
        <c:crossAx val="616750264"/>
        <c:crosses val="autoZero"/>
        <c:auto val="1"/>
        <c:lblAlgn val="ctr"/>
        <c:lblOffset val="100"/>
        <c:tickLblSkip val="1"/>
        <c:tickMarkSkip val="1"/>
        <c:noMultiLvlLbl val="0"/>
      </c:catAx>
      <c:valAx>
        <c:axId val="616750264"/>
        <c:scaling>
          <c:orientation val="minMax"/>
          <c:max val="8"/>
        </c:scaling>
        <c:delete val="0"/>
        <c:axPos val="l"/>
        <c:title>
          <c:tx>
            <c:rich>
              <a:bodyPr/>
              <a:lstStyle/>
              <a:p>
                <a:pPr>
                  <a:defRPr sz="1800"/>
                </a:pPr>
                <a:r>
                  <a:rPr lang="en-US" sz="1800" b="1" i="0" baseline="0" dirty="0">
                    <a:effectLst/>
                  </a:rPr>
                  <a:t>Percent (%)</a:t>
                </a:r>
                <a:endParaRPr lang="en-US" sz="1800" dirty="0">
                  <a:effectLst/>
                </a:endParaRPr>
              </a:p>
            </c:rich>
          </c:tx>
          <c:layout>
            <c:manualLayout>
              <c:xMode val="edge"/>
              <c:yMode val="edge"/>
              <c:x val="6.7267507339838451E-3"/>
              <c:y val="0.29822781782593333"/>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616764768"/>
        <c:crosses val="autoZero"/>
        <c:crossBetween val="between"/>
      </c:valAx>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1" Type="http://schemas.openxmlformats.org/officeDocument/2006/relationships/hyperlink" Target="mailto:Ihsan.mahdi@state.nm.us"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mailto:Ihsan.mahdi@state.nm.u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5CCF5E-642C-4E4E-A609-905EFFD25F5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5DD2D06-466C-4B79-A27F-8ACB86C9CFD4}">
      <dgm:prSet/>
      <dgm:spPr/>
      <dgm:t>
        <a:bodyPr/>
        <a:lstStyle/>
        <a:p>
          <a:r>
            <a:rPr lang="en-US" dirty="0"/>
            <a:t>THANK YOU!</a:t>
          </a:r>
        </a:p>
      </dgm:t>
    </dgm:pt>
    <dgm:pt modelId="{03B7E22F-A2FA-493F-8543-C9DD14AE5957}" type="parTrans" cxnId="{A0F54AFC-4EE3-487B-9A09-D4BEBD77F5E2}">
      <dgm:prSet/>
      <dgm:spPr/>
      <dgm:t>
        <a:bodyPr/>
        <a:lstStyle/>
        <a:p>
          <a:endParaRPr lang="en-US"/>
        </a:p>
      </dgm:t>
    </dgm:pt>
    <dgm:pt modelId="{60C9A11D-F284-4FF7-BA7F-1B43A9DDFB6C}" type="sibTrans" cxnId="{A0F54AFC-4EE3-487B-9A09-D4BEBD77F5E2}">
      <dgm:prSet/>
      <dgm:spPr/>
      <dgm:t>
        <a:bodyPr/>
        <a:lstStyle/>
        <a:p>
          <a:endParaRPr lang="en-US"/>
        </a:p>
      </dgm:t>
    </dgm:pt>
    <dgm:pt modelId="{CD6D2E48-1A9D-4B2A-9A9C-FB9FCAE78D55}">
      <dgm:prSet/>
      <dgm:spPr/>
      <dgm:t>
        <a:bodyPr/>
        <a:lstStyle/>
        <a:p>
          <a:r>
            <a:rPr lang="en-US"/>
            <a:t>Questions?</a:t>
          </a:r>
        </a:p>
      </dgm:t>
    </dgm:pt>
    <dgm:pt modelId="{2B550C8A-1ED0-4093-BD3F-17289B495C0D}" type="parTrans" cxnId="{83F6F25A-CBE3-4B0B-922B-49038DA88E7E}">
      <dgm:prSet/>
      <dgm:spPr/>
      <dgm:t>
        <a:bodyPr/>
        <a:lstStyle/>
        <a:p>
          <a:endParaRPr lang="en-US"/>
        </a:p>
      </dgm:t>
    </dgm:pt>
    <dgm:pt modelId="{385EC4AB-FA57-4A07-844C-AFD28E94C779}" type="sibTrans" cxnId="{83F6F25A-CBE3-4B0B-922B-49038DA88E7E}">
      <dgm:prSet/>
      <dgm:spPr/>
      <dgm:t>
        <a:bodyPr/>
        <a:lstStyle/>
        <a:p>
          <a:endParaRPr lang="en-US"/>
        </a:p>
      </dgm:t>
    </dgm:pt>
    <dgm:pt modelId="{EE0C2310-9BFB-4A41-B11C-AE737AE41C47}" type="pres">
      <dgm:prSet presAssocID="{C05CCF5E-642C-4E4E-A609-905EFFD25F51}" presName="linear" presStyleCnt="0">
        <dgm:presLayoutVars>
          <dgm:animLvl val="lvl"/>
          <dgm:resizeHandles val="exact"/>
        </dgm:presLayoutVars>
      </dgm:prSet>
      <dgm:spPr/>
    </dgm:pt>
    <dgm:pt modelId="{A22A034A-C979-4F52-BA1F-9F15A54E2D7C}" type="pres">
      <dgm:prSet presAssocID="{F5DD2D06-466C-4B79-A27F-8ACB86C9CFD4}" presName="parentText" presStyleLbl="node1" presStyleIdx="0" presStyleCnt="2">
        <dgm:presLayoutVars>
          <dgm:chMax val="0"/>
          <dgm:bulletEnabled val="1"/>
        </dgm:presLayoutVars>
      </dgm:prSet>
      <dgm:spPr/>
    </dgm:pt>
    <dgm:pt modelId="{78622BB5-CD13-4F31-883B-A0E5AC91D873}" type="pres">
      <dgm:prSet presAssocID="{60C9A11D-F284-4FF7-BA7F-1B43A9DDFB6C}" presName="spacer" presStyleCnt="0"/>
      <dgm:spPr/>
    </dgm:pt>
    <dgm:pt modelId="{7EEDFA04-066C-4DB4-B73B-79F1066A0A74}" type="pres">
      <dgm:prSet presAssocID="{CD6D2E48-1A9D-4B2A-9A9C-FB9FCAE78D55}" presName="parentText" presStyleLbl="node1" presStyleIdx="1" presStyleCnt="2">
        <dgm:presLayoutVars>
          <dgm:chMax val="0"/>
          <dgm:bulletEnabled val="1"/>
        </dgm:presLayoutVars>
      </dgm:prSet>
      <dgm:spPr/>
    </dgm:pt>
  </dgm:ptLst>
  <dgm:cxnLst>
    <dgm:cxn modelId="{83F6F25A-CBE3-4B0B-922B-49038DA88E7E}" srcId="{C05CCF5E-642C-4E4E-A609-905EFFD25F51}" destId="{CD6D2E48-1A9D-4B2A-9A9C-FB9FCAE78D55}" srcOrd="1" destOrd="0" parTransId="{2B550C8A-1ED0-4093-BD3F-17289B495C0D}" sibTransId="{385EC4AB-FA57-4A07-844C-AFD28E94C779}"/>
    <dgm:cxn modelId="{209AAC7E-A220-48CD-9F71-514068DDC6A8}" type="presOf" srcId="{F5DD2D06-466C-4B79-A27F-8ACB86C9CFD4}" destId="{A22A034A-C979-4F52-BA1F-9F15A54E2D7C}" srcOrd="0" destOrd="0" presId="urn:microsoft.com/office/officeart/2005/8/layout/vList2"/>
    <dgm:cxn modelId="{161D18CF-016B-4A5D-BA4F-AD1EA449A024}" type="presOf" srcId="{CD6D2E48-1A9D-4B2A-9A9C-FB9FCAE78D55}" destId="{7EEDFA04-066C-4DB4-B73B-79F1066A0A74}" srcOrd="0" destOrd="0" presId="urn:microsoft.com/office/officeart/2005/8/layout/vList2"/>
    <dgm:cxn modelId="{83B432DA-12D6-4C2E-8501-5D84D62C2472}" type="presOf" srcId="{C05CCF5E-642C-4E4E-A609-905EFFD25F51}" destId="{EE0C2310-9BFB-4A41-B11C-AE737AE41C47}" srcOrd="0" destOrd="0" presId="urn:microsoft.com/office/officeart/2005/8/layout/vList2"/>
    <dgm:cxn modelId="{A0F54AFC-4EE3-487B-9A09-D4BEBD77F5E2}" srcId="{C05CCF5E-642C-4E4E-A609-905EFFD25F51}" destId="{F5DD2D06-466C-4B79-A27F-8ACB86C9CFD4}" srcOrd="0" destOrd="0" parTransId="{03B7E22F-A2FA-493F-8543-C9DD14AE5957}" sibTransId="{60C9A11D-F284-4FF7-BA7F-1B43A9DDFB6C}"/>
    <dgm:cxn modelId="{8213B2D0-02D5-479A-BEB1-5391EE1D6408}" type="presParOf" srcId="{EE0C2310-9BFB-4A41-B11C-AE737AE41C47}" destId="{A22A034A-C979-4F52-BA1F-9F15A54E2D7C}" srcOrd="0" destOrd="0" presId="urn:microsoft.com/office/officeart/2005/8/layout/vList2"/>
    <dgm:cxn modelId="{5F529434-4BB2-46DC-93E3-3CDC85A2675E}" type="presParOf" srcId="{EE0C2310-9BFB-4A41-B11C-AE737AE41C47}" destId="{78622BB5-CD13-4F31-883B-A0E5AC91D873}" srcOrd="1" destOrd="0" presId="urn:microsoft.com/office/officeart/2005/8/layout/vList2"/>
    <dgm:cxn modelId="{350913EE-822C-413C-B1A5-50D22164F476}" type="presParOf" srcId="{EE0C2310-9BFB-4A41-B11C-AE737AE41C47}" destId="{7EEDFA04-066C-4DB4-B73B-79F1066A0A7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5C33AB-B2D1-4823-95CD-967EF0A666B9}"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B36B05E8-DD82-4970-8504-01D071B745BB}">
      <dgm:prSet custT="1"/>
      <dgm:spPr/>
      <dgm:t>
        <a:bodyPr/>
        <a:lstStyle/>
        <a:p>
          <a:r>
            <a:rPr lang="en-US" sz="2800" b="1" dirty="0">
              <a:hlinkClick xmlns:r="http://schemas.openxmlformats.org/officeDocument/2006/relationships" r:id="rId1"/>
            </a:rPr>
            <a:t>Ihsan.mahdi@state.nm.us</a:t>
          </a:r>
          <a:endParaRPr lang="en-US" sz="2800" b="1" dirty="0"/>
        </a:p>
      </dgm:t>
    </dgm:pt>
    <dgm:pt modelId="{13A64BBA-38D3-4211-A5BC-6B850D592C81}" type="parTrans" cxnId="{7482102F-0F0A-41E8-9977-CBEBED7DEE1E}">
      <dgm:prSet/>
      <dgm:spPr/>
      <dgm:t>
        <a:bodyPr/>
        <a:lstStyle/>
        <a:p>
          <a:endParaRPr lang="en-US" sz="2800"/>
        </a:p>
      </dgm:t>
    </dgm:pt>
    <dgm:pt modelId="{B0D8E9EF-5E90-4E78-8DE9-BF9BA298049F}" type="sibTrans" cxnId="{7482102F-0F0A-41E8-9977-CBEBED7DEE1E}">
      <dgm:prSet/>
      <dgm:spPr/>
      <dgm:t>
        <a:bodyPr/>
        <a:lstStyle/>
        <a:p>
          <a:endParaRPr lang="en-US" sz="2800"/>
        </a:p>
      </dgm:t>
    </dgm:pt>
    <dgm:pt modelId="{F23ED7EA-8110-4DB3-8608-A414E52D9475}">
      <dgm:prSet custT="1"/>
      <dgm:spPr/>
      <dgm:t>
        <a:bodyPr/>
        <a:lstStyle/>
        <a:p>
          <a:r>
            <a:rPr lang="en-US" sz="2800" b="1" dirty="0"/>
            <a:t>(505) 827-0887</a:t>
          </a:r>
        </a:p>
      </dgm:t>
    </dgm:pt>
    <dgm:pt modelId="{79EB44C9-4F53-4CA8-9323-1899A0A9C946}" type="parTrans" cxnId="{99D872B5-37E1-4510-BC1B-2DB5D96AE748}">
      <dgm:prSet/>
      <dgm:spPr/>
      <dgm:t>
        <a:bodyPr/>
        <a:lstStyle/>
        <a:p>
          <a:endParaRPr lang="en-US" sz="2800"/>
        </a:p>
      </dgm:t>
    </dgm:pt>
    <dgm:pt modelId="{3693826A-AA69-4842-A6F1-5C297ADF149F}" type="sibTrans" cxnId="{99D872B5-37E1-4510-BC1B-2DB5D96AE748}">
      <dgm:prSet/>
      <dgm:spPr/>
      <dgm:t>
        <a:bodyPr/>
        <a:lstStyle/>
        <a:p>
          <a:endParaRPr lang="en-US" sz="2800"/>
        </a:p>
      </dgm:t>
    </dgm:pt>
    <dgm:pt modelId="{C64AB922-A1DA-41B6-86C3-FD99D2A092B2}" type="pres">
      <dgm:prSet presAssocID="{F15C33AB-B2D1-4823-95CD-967EF0A666B9}" presName="linear" presStyleCnt="0">
        <dgm:presLayoutVars>
          <dgm:animLvl val="lvl"/>
          <dgm:resizeHandles val="exact"/>
        </dgm:presLayoutVars>
      </dgm:prSet>
      <dgm:spPr/>
    </dgm:pt>
    <dgm:pt modelId="{F1C01AF3-339E-43A5-BABB-7C5C393C8F28}" type="pres">
      <dgm:prSet presAssocID="{B36B05E8-DD82-4970-8504-01D071B745BB}" presName="parentText" presStyleLbl="node1" presStyleIdx="0" presStyleCnt="2">
        <dgm:presLayoutVars>
          <dgm:chMax val="0"/>
          <dgm:bulletEnabled val="1"/>
        </dgm:presLayoutVars>
      </dgm:prSet>
      <dgm:spPr/>
    </dgm:pt>
    <dgm:pt modelId="{21B266A5-A1AE-4FC4-BA95-006115DE6CE5}" type="pres">
      <dgm:prSet presAssocID="{B0D8E9EF-5E90-4E78-8DE9-BF9BA298049F}" presName="spacer" presStyleCnt="0"/>
      <dgm:spPr/>
    </dgm:pt>
    <dgm:pt modelId="{29C91BD8-0411-442A-87A5-F9CC259DF699}" type="pres">
      <dgm:prSet presAssocID="{F23ED7EA-8110-4DB3-8608-A414E52D9475}" presName="parentText" presStyleLbl="node1" presStyleIdx="1" presStyleCnt="2">
        <dgm:presLayoutVars>
          <dgm:chMax val="0"/>
          <dgm:bulletEnabled val="1"/>
        </dgm:presLayoutVars>
      </dgm:prSet>
      <dgm:spPr/>
    </dgm:pt>
  </dgm:ptLst>
  <dgm:cxnLst>
    <dgm:cxn modelId="{7482102F-0F0A-41E8-9977-CBEBED7DEE1E}" srcId="{F15C33AB-B2D1-4823-95CD-967EF0A666B9}" destId="{B36B05E8-DD82-4970-8504-01D071B745BB}" srcOrd="0" destOrd="0" parTransId="{13A64BBA-38D3-4211-A5BC-6B850D592C81}" sibTransId="{B0D8E9EF-5E90-4E78-8DE9-BF9BA298049F}"/>
    <dgm:cxn modelId="{5E696361-2FB6-40B9-BE88-3854E84CAE04}" type="presOf" srcId="{F23ED7EA-8110-4DB3-8608-A414E52D9475}" destId="{29C91BD8-0411-442A-87A5-F9CC259DF699}" srcOrd="0" destOrd="0" presId="urn:microsoft.com/office/officeart/2005/8/layout/vList2"/>
    <dgm:cxn modelId="{DF084761-27EF-4A5F-99E5-65F2CDADB163}" type="presOf" srcId="{F15C33AB-B2D1-4823-95CD-967EF0A666B9}" destId="{C64AB922-A1DA-41B6-86C3-FD99D2A092B2}" srcOrd="0" destOrd="0" presId="urn:microsoft.com/office/officeart/2005/8/layout/vList2"/>
    <dgm:cxn modelId="{FC45404B-4151-4FC8-BAA6-CA9E8C7F1F39}" type="presOf" srcId="{B36B05E8-DD82-4970-8504-01D071B745BB}" destId="{F1C01AF3-339E-43A5-BABB-7C5C393C8F28}" srcOrd="0" destOrd="0" presId="urn:microsoft.com/office/officeart/2005/8/layout/vList2"/>
    <dgm:cxn modelId="{99D872B5-37E1-4510-BC1B-2DB5D96AE748}" srcId="{F15C33AB-B2D1-4823-95CD-967EF0A666B9}" destId="{F23ED7EA-8110-4DB3-8608-A414E52D9475}" srcOrd="1" destOrd="0" parTransId="{79EB44C9-4F53-4CA8-9323-1899A0A9C946}" sibTransId="{3693826A-AA69-4842-A6F1-5C297ADF149F}"/>
    <dgm:cxn modelId="{EC4A8FB1-5414-4592-9092-F95EB87D15D5}" type="presParOf" srcId="{C64AB922-A1DA-41B6-86C3-FD99D2A092B2}" destId="{F1C01AF3-339E-43A5-BABB-7C5C393C8F28}" srcOrd="0" destOrd="0" presId="urn:microsoft.com/office/officeart/2005/8/layout/vList2"/>
    <dgm:cxn modelId="{7C1A123E-6416-4F50-A72E-D71A1FD78C73}" type="presParOf" srcId="{C64AB922-A1DA-41B6-86C3-FD99D2A092B2}" destId="{21B266A5-A1AE-4FC4-BA95-006115DE6CE5}" srcOrd="1" destOrd="0" presId="urn:microsoft.com/office/officeart/2005/8/layout/vList2"/>
    <dgm:cxn modelId="{4CAE8EDB-AB41-484D-97E0-52BC8ED530EF}" type="presParOf" srcId="{C64AB922-A1DA-41B6-86C3-FD99D2A092B2}" destId="{29C91BD8-0411-442A-87A5-F9CC259DF699}"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A034A-C979-4F52-BA1F-9F15A54E2D7C}">
      <dsp:nvSpPr>
        <dsp:cNvPr id="0" name=""/>
        <dsp:cNvSpPr/>
      </dsp:nvSpPr>
      <dsp:spPr>
        <a:xfrm>
          <a:off x="0" y="18735"/>
          <a:ext cx="9667783" cy="146308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en-US" sz="6100" kern="1200" dirty="0"/>
            <a:t>THANK YOU!</a:t>
          </a:r>
        </a:p>
      </dsp:txBody>
      <dsp:txXfrm>
        <a:off x="71422" y="90157"/>
        <a:ext cx="9524939" cy="1320241"/>
      </dsp:txXfrm>
    </dsp:sp>
    <dsp:sp modelId="{7EEDFA04-066C-4DB4-B73B-79F1066A0A74}">
      <dsp:nvSpPr>
        <dsp:cNvPr id="0" name=""/>
        <dsp:cNvSpPr/>
      </dsp:nvSpPr>
      <dsp:spPr>
        <a:xfrm>
          <a:off x="0" y="1657500"/>
          <a:ext cx="9667783" cy="146308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a:lnSpc>
              <a:spcPct val="90000"/>
            </a:lnSpc>
            <a:spcBef>
              <a:spcPct val="0"/>
            </a:spcBef>
            <a:spcAft>
              <a:spcPct val="35000"/>
            </a:spcAft>
            <a:buNone/>
          </a:pPr>
          <a:r>
            <a:rPr lang="en-US" sz="6100" kern="1200"/>
            <a:t>Questions?</a:t>
          </a:r>
        </a:p>
      </dsp:txBody>
      <dsp:txXfrm>
        <a:off x="71422" y="1728922"/>
        <a:ext cx="9524939" cy="1320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C01AF3-339E-43A5-BABB-7C5C393C8F28}">
      <dsp:nvSpPr>
        <dsp:cNvPr id="0" name=""/>
        <dsp:cNvSpPr/>
      </dsp:nvSpPr>
      <dsp:spPr>
        <a:xfrm>
          <a:off x="0" y="12262"/>
          <a:ext cx="7583055" cy="786240"/>
        </a:xfrm>
        <a:prstGeom prst="roundRect">
          <a:avLst/>
        </a:prstGeom>
        <a:gradFill rotWithShape="0">
          <a:gsLst>
            <a:gs pos="0">
              <a:schemeClr val="accent1">
                <a:hueOff val="0"/>
                <a:satOff val="0"/>
                <a:lumOff val="0"/>
                <a:alphaOff val="0"/>
                <a:tint val="62000"/>
                <a:hueMod val="94000"/>
                <a:satMod val="140000"/>
                <a:lumMod val="110000"/>
              </a:schemeClr>
            </a:gs>
            <a:gs pos="100000">
              <a:schemeClr val="accent1">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hlinkClick xmlns:r="http://schemas.openxmlformats.org/officeDocument/2006/relationships" r:id="rId1"/>
            </a:rPr>
            <a:t>Ihsan.mahdi@state.nm.us</a:t>
          </a:r>
          <a:endParaRPr lang="en-US" sz="2800" b="1" kern="1200" dirty="0"/>
        </a:p>
      </dsp:txBody>
      <dsp:txXfrm>
        <a:off x="38381" y="50643"/>
        <a:ext cx="7506293" cy="709478"/>
      </dsp:txXfrm>
    </dsp:sp>
    <dsp:sp modelId="{29C91BD8-0411-442A-87A5-F9CC259DF699}">
      <dsp:nvSpPr>
        <dsp:cNvPr id="0" name=""/>
        <dsp:cNvSpPr/>
      </dsp:nvSpPr>
      <dsp:spPr>
        <a:xfrm>
          <a:off x="0" y="919462"/>
          <a:ext cx="7583055" cy="786240"/>
        </a:xfrm>
        <a:prstGeom prst="roundRect">
          <a:avLst/>
        </a:prstGeom>
        <a:gradFill rotWithShape="0">
          <a:gsLst>
            <a:gs pos="0">
              <a:schemeClr val="accent1">
                <a:hueOff val="0"/>
                <a:satOff val="0"/>
                <a:lumOff val="0"/>
                <a:alphaOff val="0"/>
                <a:tint val="62000"/>
                <a:hueMod val="94000"/>
                <a:satMod val="140000"/>
                <a:lumMod val="110000"/>
              </a:schemeClr>
            </a:gs>
            <a:gs pos="100000">
              <a:schemeClr val="accent1">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t>(505) 827-0887</a:t>
          </a:r>
        </a:p>
      </dsp:txBody>
      <dsp:txXfrm>
        <a:off x="38381" y="957843"/>
        <a:ext cx="7506293" cy="7094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090B649-8BC2-42D1-870D-E929E6D53A7A}" type="datetimeFigureOut">
              <a:rPr lang="en-US" smtClean="0"/>
              <a:t>2/20/2018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D2710D9-5C3D-465F-B6A7-8257E3EC67B5}" type="slidenum">
              <a:rPr lang="en-US" smtClean="0"/>
              <a:t>‹#›</a:t>
            </a:fld>
            <a:endParaRPr lang="en-US"/>
          </a:p>
        </p:txBody>
      </p:sp>
    </p:spTree>
    <p:extLst>
      <p:ext uri="{BB962C8B-B14F-4D97-AF65-F5344CB8AC3E}">
        <p14:creationId xmlns:p14="http://schemas.microsoft.com/office/powerpoint/2010/main" val="3534234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254150-6249-4E07-9CDE-BE69E40423E3}" type="slidenum">
              <a:rPr lang="en-US" smtClean="0"/>
              <a:pPr/>
              <a:t>1</a:t>
            </a:fld>
            <a:endParaRPr lang="en-US"/>
          </a:p>
        </p:txBody>
      </p:sp>
    </p:spTree>
    <p:extLst>
      <p:ext uri="{BB962C8B-B14F-4D97-AF65-F5344CB8AC3E}">
        <p14:creationId xmlns:p14="http://schemas.microsoft.com/office/powerpoint/2010/main" val="964084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3</a:t>
            </a:fld>
            <a:endParaRPr lang="en-US"/>
          </a:p>
        </p:txBody>
      </p:sp>
    </p:spTree>
    <p:extLst>
      <p:ext uri="{BB962C8B-B14F-4D97-AF65-F5344CB8AC3E}">
        <p14:creationId xmlns:p14="http://schemas.microsoft.com/office/powerpoint/2010/main" val="717334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Chronic liver disease was the most common cause of chronic alcohol-related deaths while drug overdose was the most common cause of alcohol-related injury deaths.</a:t>
            </a:r>
          </a:p>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4</a:t>
            </a:fld>
            <a:endParaRPr lang="en-US"/>
          </a:p>
        </p:txBody>
      </p:sp>
    </p:spTree>
    <p:extLst>
      <p:ext uri="{BB962C8B-B14F-4D97-AF65-F5344CB8AC3E}">
        <p14:creationId xmlns:p14="http://schemas.microsoft.com/office/powerpoint/2010/main" val="63537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1" dirty="0">
                <a:solidFill>
                  <a:schemeClr val="bg2">
                    <a:lumMod val="50000"/>
                  </a:schemeClr>
                </a:solidFill>
              </a:rPr>
              <a:t>American Indians showed the highest CLD hospitalization rates.</a:t>
            </a:r>
          </a:p>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8</a:t>
            </a:fld>
            <a:endParaRPr lang="en-US"/>
          </a:p>
        </p:txBody>
      </p:sp>
    </p:spTree>
    <p:extLst>
      <p:ext uri="{BB962C8B-B14F-4D97-AF65-F5344CB8AC3E}">
        <p14:creationId xmlns:p14="http://schemas.microsoft.com/office/powerpoint/2010/main" val="2582038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male rate of opioid-related overdose emergency department visits during 2012-2016 was 28.7% higher than the rate among women. Non-Hispanic Whites showed the highest rates.</a:t>
            </a:r>
          </a:p>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9</a:t>
            </a:fld>
            <a:endParaRPr lang="en-US"/>
          </a:p>
        </p:txBody>
      </p:sp>
    </p:spTree>
    <p:extLst>
      <p:ext uri="{BB962C8B-B14F-4D97-AF65-F5344CB8AC3E}">
        <p14:creationId xmlns:p14="http://schemas.microsoft.com/office/powerpoint/2010/main" val="4179565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male rate of opioid-related overdose emergency department visits during 2012-2016 was 28.7% higher than the rate among women. Non-Hispanic Whites showed the highest rates.</a:t>
            </a:r>
          </a:p>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10</a:t>
            </a:fld>
            <a:endParaRPr lang="en-US"/>
          </a:p>
        </p:txBody>
      </p:sp>
    </p:spTree>
    <p:extLst>
      <p:ext uri="{BB962C8B-B14F-4D97-AF65-F5344CB8AC3E}">
        <p14:creationId xmlns:p14="http://schemas.microsoft.com/office/powerpoint/2010/main" val="319196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prevalence of current depression was highest among the age-group 25-64 years (10.2%), slightly higher among females than males across the age range, and much higher among Black (22.9%) than Hispanic (9.6%) and White adults (9.3%). </a:t>
            </a:r>
          </a:p>
          <a:p>
            <a:r>
              <a:rPr lang="en-US" dirty="0"/>
              <a:t>The PHQ-8 contains 8 of the 9 criteria for diagnosis of major depression as defined in the fourth edition of the Diagnostic and Statistical Manual of Mental Disorders. These questions ask the respondent to indicate how many days each of the following has occurred in the past 2 weeks: 1) had little interest or pleasure in doing things; 2) felt down, depressed, or hopeless; 3) had trouble falling asleep or staying asleep or sleeping too much; 4) felt tired or had little energy; 5) had a poor appetite or ate too much; 6) felt bad about yourself, or felt that you were a failure or had let yourself or your family down; 7) had trouble concentrating on things, such as reading the newspaper or watching television; 8) moved or spoke so slowly that other people could have noticed, or being so fidgety or restless that you were moving around a lot more than usual. The number of days for each question is converted to points (0-1 day = 0 points; 2-6 days = 1 point; 7-11 days = 2 points; and 12-14 days = 3 points), and the number of points is totaled for the 8 questions to determine a depressive symptoms severity score</a:t>
            </a:r>
          </a:p>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12</a:t>
            </a:fld>
            <a:endParaRPr lang="en-US"/>
          </a:p>
        </p:txBody>
      </p:sp>
    </p:spTree>
    <p:extLst>
      <p:ext uri="{BB962C8B-B14F-4D97-AF65-F5344CB8AC3E}">
        <p14:creationId xmlns:p14="http://schemas.microsoft.com/office/powerpoint/2010/main" val="3436773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2710D9-5C3D-465F-B6A7-8257E3EC67B5}" type="slidenum">
              <a:rPr lang="en-US" smtClean="0"/>
              <a:t>19</a:t>
            </a:fld>
            <a:endParaRPr lang="en-US"/>
          </a:p>
        </p:txBody>
      </p:sp>
    </p:spTree>
    <p:extLst>
      <p:ext uri="{BB962C8B-B14F-4D97-AF65-F5344CB8AC3E}">
        <p14:creationId xmlns:p14="http://schemas.microsoft.com/office/powerpoint/2010/main" val="422024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5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8E8E0C82-F8FC-4B1B-A7E1-50769C183F5B}"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370740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3077977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37403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351884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4601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2961805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156669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218866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73391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8E0C82-F8FC-4B1B-A7E1-50769C183F5B}"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284935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8E0C82-F8FC-4B1B-A7E1-50769C183F5B}"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157703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8E0C82-F8FC-4B1B-A7E1-50769C183F5B}" type="datetimeFigureOut">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186210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8E0C82-F8FC-4B1B-A7E1-50769C183F5B}"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19061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E0C82-F8FC-4B1B-A7E1-50769C183F5B}" type="datetimeFigureOut">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3062742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8E0C82-F8FC-4B1B-A7E1-50769C183F5B}"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3970058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8E0C82-F8FC-4B1B-A7E1-50769C183F5B}"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653C6-7445-4E4C-9E7A-10F55ECC51E8}" type="slidenum">
              <a:rPr lang="en-US" smtClean="0"/>
              <a:t>‹#›</a:t>
            </a:fld>
            <a:endParaRPr lang="en-US"/>
          </a:p>
        </p:txBody>
      </p:sp>
    </p:spTree>
    <p:extLst>
      <p:ext uri="{BB962C8B-B14F-4D97-AF65-F5344CB8AC3E}">
        <p14:creationId xmlns:p14="http://schemas.microsoft.com/office/powerpoint/2010/main" val="10222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E8E0C82-F8FC-4B1B-A7E1-50769C183F5B}" type="datetimeFigureOut">
              <a:rPr lang="en-US" smtClean="0"/>
              <a:t>2/20/2018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FF653C6-7445-4E4C-9E7A-10F55ECC51E8}" type="slidenum">
              <a:rPr lang="en-US" smtClean="0"/>
              <a:t>‹#›</a:t>
            </a:fld>
            <a:endParaRPr lang="en-US"/>
          </a:p>
        </p:txBody>
      </p:sp>
    </p:spTree>
    <p:extLst>
      <p:ext uri="{BB962C8B-B14F-4D97-AF65-F5344CB8AC3E}">
        <p14:creationId xmlns:p14="http://schemas.microsoft.com/office/powerpoint/2010/main" val="15029249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85925D5-D199-4605-85F7-517C1F75C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961888" cy="6858000"/>
          </a:xfrm>
          <a:prstGeom prst="rect">
            <a:avLst/>
          </a:prstGeom>
        </p:spPr>
      </p:pic>
      <p:sp>
        <p:nvSpPr>
          <p:cNvPr id="5" name="Title 3"/>
          <p:cNvSpPr>
            <a:spLocks noGrp="1"/>
          </p:cNvSpPr>
          <p:nvPr>
            <p:ph type="title"/>
          </p:nvPr>
        </p:nvSpPr>
        <p:spPr>
          <a:xfrm>
            <a:off x="6248400" y="1828800"/>
            <a:ext cx="4419600" cy="1143000"/>
          </a:xfrm>
        </p:spPr>
        <p:txBody>
          <a:bodyPr>
            <a:noAutofit/>
          </a:bodyPr>
          <a:lstStyle/>
          <a:p>
            <a:pPr algn="ctr"/>
            <a:r>
              <a:rPr lang="en-US" sz="3600" b="1" dirty="0">
                <a:solidFill>
                  <a:srgbClr val="FFFF00"/>
                </a:solidFill>
                <a:effectLst>
                  <a:outerShdw blurRad="38100" dist="38100" dir="2700000" algn="tl">
                    <a:srgbClr val="000000">
                      <a:alpha val="43137"/>
                    </a:srgbClr>
                  </a:outerShdw>
                </a:effectLst>
              </a:rPr>
              <a:t>2017  </a:t>
            </a:r>
            <a:br>
              <a:rPr lang="en-US" sz="3600" b="1" dirty="0">
                <a:solidFill>
                  <a:srgbClr val="FFFF00"/>
                </a:solidFill>
                <a:effectLst>
                  <a:outerShdw blurRad="38100" dist="38100" dir="2700000" algn="tl">
                    <a:srgbClr val="000000">
                      <a:alpha val="43137"/>
                    </a:srgbClr>
                  </a:outerShdw>
                </a:effectLst>
              </a:rPr>
            </a:br>
            <a:r>
              <a:rPr lang="en-US" sz="3600" b="1" dirty="0">
                <a:solidFill>
                  <a:srgbClr val="FFFF00"/>
                </a:solidFill>
                <a:effectLst>
                  <a:outerShdw blurRad="38100" dist="38100" dir="2700000" algn="tl">
                    <a:srgbClr val="000000">
                      <a:alpha val="43137"/>
                    </a:srgbClr>
                  </a:outerShdw>
                </a:effectLst>
              </a:rPr>
              <a:t>New Mexico </a:t>
            </a:r>
            <a:br>
              <a:rPr lang="en-US" sz="3600" b="1" dirty="0">
                <a:solidFill>
                  <a:srgbClr val="FFFF00"/>
                </a:solidFill>
                <a:effectLst>
                  <a:outerShdw blurRad="38100" dist="38100" dir="2700000" algn="tl">
                    <a:srgbClr val="000000">
                      <a:alpha val="43137"/>
                    </a:srgbClr>
                  </a:outerShdw>
                </a:effectLst>
              </a:rPr>
            </a:br>
            <a:r>
              <a:rPr lang="en-US" sz="3600" b="1" dirty="0">
                <a:solidFill>
                  <a:srgbClr val="FFFF00"/>
                </a:solidFill>
                <a:effectLst>
                  <a:outerShdw blurRad="38100" dist="38100" dir="2700000" algn="tl">
                    <a:srgbClr val="000000">
                      <a:alpha val="43137"/>
                    </a:srgbClr>
                  </a:outerShdw>
                </a:effectLst>
              </a:rPr>
              <a:t>Substance Abuse Epidemiology Profile</a:t>
            </a:r>
          </a:p>
        </p:txBody>
      </p:sp>
      <p:sp>
        <p:nvSpPr>
          <p:cNvPr id="9" name="TextBox 8"/>
          <p:cNvSpPr txBox="1"/>
          <p:nvPr/>
        </p:nvSpPr>
        <p:spPr>
          <a:xfrm>
            <a:off x="6134100" y="5189548"/>
            <a:ext cx="4648200" cy="1508105"/>
          </a:xfrm>
          <a:prstGeom prst="rect">
            <a:avLst/>
          </a:prstGeom>
          <a:noFill/>
        </p:spPr>
        <p:txBody>
          <a:bodyPr wrap="square" rtlCol="0">
            <a:spAutoFit/>
          </a:bodyPr>
          <a:lstStyle/>
          <a:p>
            <a:pPr algn="ctr"/>
            <a:r>
              <a:rPr lang="en-US" sz="2000" dirty="0">
                <a:solidFill>
                  <a:srgbClr val="FFC000"/>
                </a:solidFill>
                <a:effectLst>
                  <a:outerShdw blurRad="38100" dist="38100" dir="2700000" algn="tl">
                    <a:srgbClr val="000000">
                      <a:alpha val="43137"/>
                    </a:srgbClr>
                  </a:outerShdw>
                </a:effectLst>
              </a:rPr>
              <a:t>Ihsan Mahdi, MD MPH</a:t>
            </a:r>
          </a:p>
          <a:p>
            <a:pPr algn="ctr"/>
            <a:r>
              <a:rPr lang="en-US" dirty="0">
                <a:solidFill>
                  <a:srgbClr val="FFC000"/>
                </a:solidFill>
                <a:effectLst>
                  <a:outerShdw blurRad="38100" dist="38100" dir="2700000" algn="tl">
                    <a:srgbClr val="000000">
                      <a:alpha val="43137"/>
                    </a:srgbClr>
                  </a:outerShdw>
                </a:effectLst>
              </a:rPr>
              <a:t>Substance Abuse Epidemiologist</a:t>
            </a:r>
          </a:p>
          <a:p>
            <a:pPr algn="ctr"/>
            <a:r>
              <a:rPr lang="en-US" dirty="0">
                <a:solidFill>
                  <a:srgbClr val="FFC000"/>
                </a:solidFill>
                <a:effectLst>
                  <a:outerShdw blurRad="38100" dist="38100" dir="2700000" algn="tl">
                    <a:srgbClr val="000000">
                      <a:alpha val="43137"/>
                    </a:srgbClr>
                  </a:outerShdw>
                </a:effectLst>
              </a:rPr>
              <a:t>Substance Abuse Epidemiology Section</a:t>
            </a:r>
          </a:p>
          <a:p>
            <a:pPr algn="ctr"/>
            <a:r>
              <a:rPr lang="en-US" dirty="0">
                <a:solidFill>
                  <a:srgbClr val="FFC000"/>
                </a:solidFill>
                <a:effectLst>
                  <a:outerShdw blurRad="38100" dist="38100" dir="2700000" algn="tl">
                    <a:srgbClr val="000000">
                      <a:alpha val="43137"/>
                    </a:srgbClr>
                  </a:outerShdw>
                </a:effectLst>
              </a:rPr>
              <a:t>Epidemiology and Response Division</a:t>
            </a:r>
          </a:p>
          <a:p>
            <a:pPr algn="ctr"/>
            <a:r>
              <a:rPr lang="en-US" dirty="0">
                <a:solidFill>
                  <a:srgbClr val="FFC000"/>
                </a:solidFill>
                <a:effectLst>
                  <a:outerShdw blurRad="38100" dist="38100" dir="2700000" algn="tl">
                    <a:srgbClr val="000000">
                      <a:alpha val="43137"/>
                    </a:srgbClr>
                  </a:outerShdw>
                </a:effectLst>
              </a:rPr>
              <a:t>New Mexico Department of Health</a:t>
            </a:r>
          </a:p>
        </p:txBody>
      </p:sp>
      <p:sp>
        <p:nvSpPr>
          <p:cNvPr id="2" name="TextBox 1"/>
          <p:cNvSpPr txBox="1"/>
          <p:nvPr/>
        </p:nvSpPr>
        <p:spPr>
          <a:xfrm>
            <a:off x="1949181" y="2400300"/>
            <a:ext cx="4012707" cy="276999"/>
          </a:xfrm>
          <a:prstGeom prst="rect">
            <a:avLst/>
          </a:prstGeom>
          <a:noFill/>
        </p:spPr>
        <p:txBody>
          <a:bodyPr wrap="square" rtlCol="0">
            <a:spAutoFit/>
          </a:bodyPr>
          <a:lstStyle/>
          <a:p>
            <a:pPr algn="ctr"/>
            <a:r>
              <a:rPr lang="en-US" sz="1200" b="1" u="sng" dirty="0">
                <a:solidFill>
                  <a:srgbClr val="0070C0"/>
                </a:solidFill>
              </a:rPr>
              <a:t>https://nmhealth.org/data/view/substance/2067/</a:t>
            </a:r>
            <a:endParaRPr lang="en-US" sz="1200" b="1" dirty="0">
              <a:solidFill>
                <a:srgbClr val="0070C0"/>
              </a:solidFill>
            </a:endParaRPr>
          </a:p>
        </p:txBody>
      </p:sp>
    </p:spTree>
    <p:extLst>
      <p:ext uri="{BB962C8B-B14F-4D97-AF65-F5344CB8AC3E}">
        <p14:creationId xmlns:p14="http://schemas.microsoft.com/office/powerpoint/2010/main" val="162696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F6EBB26-A567-49BA-9EE0-6B78F46C2083}"/>
              </a:ext>
            </a:extLst>
          </p:cNvPr>
          <p:cNvGraphicFramePr>
            <a:graphicFrameLocks/>
          </p:cNvGraphicFramePr>
          <p:nvPr>
            <p:extLst>
              <p:ext uri="{D42A27DB-BD31-4B8C-83A1-F6EECF244321}">
                <p14:modId xmlns:p14="http://schemas.microsoft.com/office/powerpoint/2010/main" val="1984107139"/>
              </p:ext>
            </p:extLst>
          </p:nvPr>
        </p:nvGraphicFramePr>
        <p:xfrm>
          <a:off x="372862" y="781378"/>
          <a:ext cx="9836458" cy="3559803"/>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ADC6D6E3-37C0-4BC9-BB8B-04FACA4111EE}"/>
              </a:ext>
            </a:extLst>
          </p:cNvPr>
          <p:cNvSpPr txBox="1">
            <a:spLocks/>
          </p:cNvSpPr>
          <p:nvPr/>
        </p:nvSpPr>
        <p:spPr>
          <a:xfrm>
            <a:off x="258084" y="121283"/>
            <a:ext cx="11566973" cy="596776"/>
          </a:xfrm>
          <a:prstGeom prst="rect">
            <a:avLst/>
          </a:prstGeom>
        </p:spPr>
        <p:txBody>
          <a:bodyPr>
            <a:normAutofit fontScale="97500"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Emergency Department &amp; Hospital Discharges</a:t>
            </a:r>
          </a:p>
        </p:txBody>
      </p:sp>
      <p:sp>
        <p:nvSpPr>
          <p:cNvPr id="6" name="Rectangle 5">
            <a:extLst>
              <a:ext uri="{FF2B5EF4-FFF2-40B4-BE49-F238E27FC236}">
                <a16:creationId xmlns:a16="http://schemas.microsoft.com/office/drawing/2014/main" id="{3F6ACCDD-971E-4E68-881D-B75A8ECE870A}"/>
              </a:ext>
            </a:extLst>
          </p:cNvPr>
          <p:cNvSpPr/>
          <p:nvPr/>
        </p:nvSpPr>
        <p:spPr>
          <a:xfrm>
            <a:off x="455719" y="4196861"/>
            <a:ext cx="9753601" cy="2031325"/>
          </a:xfrm>
          <a:prstGeom prst="rect">
            <a:avLst/>
          </a:prstGeom>
        </p:spPr>
        <p:txBody>
          <a:bodyPr wrap="square">
            <a:spAutoFit/>
          </a:bodyPr>
          <a:lstStyle/>
          <a:p>
            <a:pPr marL="342900" indent="-342900">
              <a:buFont typeface="Wingdings" panose="05000000000000000000" pitchFamily="2" charset="2"/>
              <a:buChar char="Ø"/>
            </a:pPr>
            <a:r>
              <a:rPr lang="en-US" sz="2100" b="1" dirty="0">
                <a:solidFill>
                  <a:schemeClr val="bg1"/>
                </a:solidFill>
              </a:rPr>
              <a:t>Between 2010 and 2016, the rate of opioid-related overdose emergency department visits increased by almost 60%. </a:t>
            </a:r>
          </a:p>
          <a:p>
            <a:endParaRPr lang="en-US" sz="2100" b="1" dirty="0">
              <a:solidFill>
                <a:schemeClr val="bg1"/>
              </a:solidFill>
            </a:endParaRPr>
          </a:p>
          <a:p>
            <a:pPr marL="342900" indent="-342900">
              <a:buFont typeface="Wingdings" panose="05000000000000000000" pitchFamily="2" charset="2"/>
              <a:buChar char="Ø"/>
            </a:pPr>
            <a:r>
              <a:rPr lang="en-US" sz="2100" b="1" dirty="0">
                <a:solidFill>
                  <a:schemeClr val="bg1"/>
                </a:solidFill>
              </a:rPr>
              <a:t>Rio Arriba (207.8), San Juan (135.2), and Taos (130.3) had the highest rates of opioid-related overdose emergency department visits during 2012-2016.</a:t>
            </a:r>
          </a:p>
        </p:txBody>
      </p:sp>
      <p:sp>
        <p:nvSpPr>
          <p:cNvPr id="8" name="TextBox 7">
            <a:extLst>
              <a:ext uri="{FF2B5EF4-FFF2-40B4-BE49-F238E27FC236}">
                <a16:creationId xmlns:a16="http://schemas.microsoft.com/office/drawing/2014/main" id="{3B33837C-7EFE-43D6-95A3-D40D5DB4EC50}"/>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3933552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2CA2-3ADA-4C6C-86CC-8090391D68A8}"/>
              </a:ext>
            </a:extLst>
          </p:cNvPr>
          <p:cNvSpPr>
            <a:spLocks noGrp="1"/>
          </p:cNvSpPr>
          <p:nvPr>
            <p:ph type="title"/>
          </p:nvPr>
        </p:nvSpPr>
        <p:spPr>
          <a:xfrm>
            <a:off x="612051" y="195309"/>
            <a:ext cx="6497823" cy="987393"/>
          </a:xfrm>
        </p:spPr>
        <p:txBody>
          <a:bodyPr/>
          <a:lstStyle/>
          <a:p>
            <a:r>
              <a:rPr lang="en-US" dirty="0"/>
              <a:t>BRFSS-mental health</a:t>
            </a:r>
          </a:p>
        </p:txBody>
      </p:sp>
      <p:graphicFrame>
        <p:nvGraphicFramePr>
          <p:cNvPr id="4" name="Content Placeholder 3">
            <a:extLst>
              <a:ext uri="{FF2B5EF4-FFF2-40B4-BE49-F238E27FC236}">
                <a16:creationId xmlns:a16="http://schemas.microsoft.com/office/drawing/2014/main" id="{9E59010E-56FC-4AD8-993F-D5E4713DFD07}"/>
              </a:ext>
            </a:extLst>
          </p:cNvPr>
          <p:cNvGraphicFramePr>
            <a:graphicFrameLocks noGrp="1"/>
          </p:cNvGraphicFramePr>
          <p:nvPr>
            <p:ph idx="1"/>
            <p:extLst>
              <p:ext uri="{D42A27DB-BD31-4B8C-83A1-F6EECF244321}">
                <p14:modId xmlns:p14="http://schemas.microsoft.com/office/powerpoint/2010/main" val="2072024150"/>
              </p:ext>
            </p:extLst>
          </p:nvPr>
        </p:nvGraphicFramePr>
        <p:xfrm>
          <a:off x="612051" y="1731181"/>
          <a:ext cx="8899524" cy="2926080"/>
        </p:xfrm>
        <a:graphic>
          <a:graphicData uri="http://schemas.openxmlformats.org/drawingml/2006/table">
            <a:tbl>
              <a:tblPr firstRow="1" bandRow="1">
                <a:tableStyleId>{5C22544A-7EE6-4342-B048-85BDC9FD1C3A}</a:tableStyleId>
              </a:tblPr>
              <a:tblGrid>
                <a:gridCol w="2966508">
                  <a:extLst>
                    <a:ext uri="{9D8B030D-6E8A-4147-A177-3AD203B41FA5}">
                      <a16:colId xmlns:a16="http://schemas.microsoft.com/office/drawing/2014/main" val="1279707747"/>
                    </a:ext>
                  </a:extLst>
                </a:gridCol>
                <a:gridCol w="2966508">
                  <a:extLst>
                    <a:ext uri="{9D8B030D-6E8A-4147-A177-3AD203B41FA5}">
                      <a16:colId xmlns:a16="http://schemas.microsoft.com/office/drawing/2014/main" val="2222813110"/>
                    </a:ext>
                  </a:extLst>
                </a:gridCol>
                <a:gridCol w="2966508">
                  <a:extLst>
                    <a:ext uri="{9D8B030D-6E8A-4147-A177-3AD203B41FA5}">
                      <a16:colId xmlns:a16="http://schemas.microsoft.com/office/drawing/2014/main" val="2840584390"/>
                    </a:ext>
                  </a:extLst>
                </a:gridCol>
              </a:tblGrid>
              <a:tr h="370840">
                <a:tc>
                  <a:txBody>
                    <a:bodyPr/>
                    <a:lstStyle/>
                    <a:p>
                      <a:pPr algn="ctr"/>
                      <a:r>
                        <a:rPr lang="en-US" sz="2100" dirty="0"/>
                        <a:t>Indicator</a:t>
                      </a:r>
                    </a:p>
                  </a:txBody>
                  <a:tcPr/>
                </a:tc>
                <a:tc>
                  <a:txBody>
                    <a:bodyPr/>
                    <a:lstStyle/>
                    <a:p>
                      <a:pPr algn="ctr"/>
                      <a:r>
                        <a:rPr lang="en-US" sz="2100" dirty="0"/>
                        <a:t>2013-2015</a:t>
                      </a:r>
                    </a:p>
                  </a:txBody>
                  <a:tcPr/>
                </a:tc>
                <a:tc>
                  <a:txBody>
                    <a:bodyPr/>
                    <a:lstStyle/>
                    <a:p>
                      <a:pPr algn="ctr"/>
                      <a:r>
                        <a:rPr lang="en-US" sz="2100" dirty="0"/>
                        <a:t>2014-2016</a:t>
                      </a:r>
                    </a:p>
                  </a:txBody>
                  <a:tcPr/>
                </a:tc>
                <a:extLst>
                  <a:ext uri="{0D108BD9-81ED-4DB2-BD59-A6C34878D82A}">
                    <a16:rowId xmlns:a16="http://schemas.microsoft.com/office/drawing/2014/main" val="1345605435"/>
                  </a:ext>
                </a:extLst>
              </a:tr>
              <a:tr h="370840">
                <a:tc>
                  <a:txBody>
                    <a:bodyPr/>
                    <a:lstStyle/>
                    <a:p>
                      <a:pPr algn="ctr"/>
                      <a:r>
                        <a:rPr lang="en-US" sz="2100" dirty="0"/>
                        <a:t>Frequent Mental Distress (past 30 days)</a:t>
                      </a:r>
                    </a:p>
                  </a:txBody>
                  <a:tcPr/>
                </a:tc>
                <a:tc>
                  <a:txBody>
                    <a:bodyPr/>
                    <a:lstStyle/>
                    <a:p>
                      <a:pPr algn="ctr"/>
                      <a:r>
                        <a:rPr lang="en-US" sz="2100" dirty="0"/>
                        <a:t>11.9%*</a:t>
                      </a:r>
                    </a:p>
                  </a:txBody>
                  <a:tcPr/>
                </a:tc>
                <a:tc>
                  <a:txBody>
                    <a:bodyPr/>
                    <a:lstStyle/>
                    <a:p>
                      <a:pPr algn="ctr"/>
                      <a:r>
                        <a:rPr lang="en-US" sz="2100" dirty="0"/>
                        <a:t>12.0%*</a:t>
                      </a:r>
                    </a:p>
                  </a:txBody>
                  <a:tcPr/>
                </a:tc>
                <a:extLst>
                  <a:ext uri="{0D108BD9-81ED-4DB2-BD59-A6C34878D82A}">
                    <a16:rowId xmlns:a16="http://schemas.microsoft.com/office/drawing/2014/main" val="1877672728"/>
                  </a:ext>
                </a:extLst>
              </a:tr>
              <a:tr h="370840">
                <a:tc>
                  <a:txBody>
                    <a:bodyPr/>
                    <a:lstStyle/>
                    <a:p>
                      <a:pPr marL="0" algn="ctr" defTabSz="457200" rtl="0" eaLnBrk="1" latinLnBrk="0" hangingPunct="1"/>
                      <a:endParaRPr lang="en-US" sz="2100" b="1" kern="1200" dirty="0">
                        <a:solidFill>
                          <a:schemeClr val="lt1"/>
                        </a:solidFill>
                        <a:latin typeface="+mn-lt"/>
                        <a:ea typeface="+mn-ea"/>
                        <a:cs typeface="+mn-cs"/>
                      </a:endParaRPr>
                    </a:p>
                  </a:txBody>
                  <a:tcPr>
                    <a:solidFill>
                      <a:schemeClr val="accent1"/>
                    </a:solidFill>
                  </a:tcPr>
                </a:tc>
                <a:tc>
                  <a:txBody>
                    <a:bodyPr/>
                    <a:lstStyle/>
                    <a:p>
                      <a:pPr marL="0" algn="ctr" defTabSz="457200" rtl="0" eaLnBrk="1" latinLnBrk="0" hangingPunct="1"/>
                      <a:r>
                        <a:rPr lang="en-US" sz="2100" b="1" kern="1200" dirty="0">
                          <a:solidFill>
                            <a:schemeClr val="lt1"/>
                          </a:solidFill>
                          <a:latin typeface="+mn-lt"/>
                          <a:ea typeface="+mn-ea"/>
                          <a:cs typeface="+mn-cs"/>
                        </a:rPr>
                        <a:t>2015</a:t>
                      </a:r>
                    </a:p>
                  </a:txBody>
                  <a:tcPr>
                    <a:solidFill>
                      <a:schemeClr val="accent1"/>
                    </a:solidFill>
                  </a:tcPr>
                </a:tc>
                <a:tc>
                  <a:txBody>
                    <a:bodyPr/>
                    <a:lstStyle/>
                    <a:p>
                      <a:pPr marL="0" algn="ctr" defTabSz="457200" rtl="0" eaLnBrk="1" latinLnBrk="0" hangingPunct="1"/>
                      <a:r>
                        <a:rPr lang="en-US" sz="2100" b="1" kern="1200" dirty="0">
                          <a:solidFill>
                            <a:schemeClr val="lt1"/>
                          </a:solidFill>
                          <a:latin typeface="+mn-lt"/>
                          <a:ea typeface="+mn-ea"/>
                          <a:cs typeface="+mn-cs"/>
                        </a:rPr>
                        <a:t>2016</a:t>
                      </a:r>
                    </a:p>
                  </a:txBody>
                  <a:tcPr>
                    <a:solidFill>
                      <a:schemeClr val="accent1"/>
                    </a:solidFill>
                  </a:tcPr>
                </a:tc>
                <a:extLst>
                  <a:ext uri="{0D108BD9-81ED-4DB2-BD59-A6C34878D82A}">
                    <a16:rowId xmlns:a16="http://schemas.microsoft.com/office/drawing/2014/main" val="2979314840"/>
                  </a:ext>
                </a:extLst>
              </a:tr>
              <a:tr h="370840">
                <a:tc>
                  <a:txBody>
                    <a:bodyPr/>
                    <a:lstStyle/>
                    <a:p>
                      <a:pPr algn="ctr"/>
                      <a:r>
                        <a:rPr lang="en-US" sz="2100" dirty="0"/>
                        <a:t>Adult Current Depression (past 2 weeks)</a:t>
                      </a:r>
                    </a:p>
                  </a:txBody>
                  <a:tcPr/>
                </a:tc>
                <a:tc>
                  <a:txBody>
                    <a:bodyPr/>
                    <a:lstStyle/>
                    <a:p>
                      <a:pPr algn="ctr"/>
                      <a:r>
                        <a:rPr lang="en-US" sz="2100" dirty="0"/>
                        <a:t>10.3%**</a:t>
                      </a:r>
                    </a:p>
                  </a:txBody>
                  <a:tcPr/>
                </a:tc>
                <a:tc>
                  <a:txBody>
                    <a:bodyPr/>
                    <a:lstStyle/>
                    <a:p>
                      <a:pPr algn="ctr"/>
                      <a:r>
                        <a:rPr lang="en-US" sz="2100" dirty="0"/>
                        <a:t>9.9%**</a:t>
                      </a:r>
                    </a:p>
                  </a:txBody>
                  <a:tcPr/>
                </a:tc>
                <a:extLst>
                  <a:ext uri="{0D108BD9-81ED-4DB2-BD59-A6C34878D82A}">
                    <a16:rowId xmlns:a16="http://schemas.microsoft.com/office/drawing/2014/main" val="2790110524"/>
                  </a:ext>
                </a:extLst>
              </a:tr>
            </a:tbl>
          </a:graphicData>
        </a:graphic>
      </p:graphicFrame>
      <p:sp>
        <p:nvSpPr>
          <p:cNvPr id="5" name="TextBox 4">
            <a:extLst>
              <a:ext uri="{FF2B5EF4-FFF2-40B4-BE49-F238E27FC236}">
                <a16:creationId xmlns:a16="http://schemas.microsoft.com/office/drawing/2014/main" id="{06D38419-145F-4E21-9116-42D2281DB073}"/>
              </a:ext>
            </a:extLst>
          </p:cNvPr>
          <p:cNvSpPr txBox="1"/>
          <p:nvPr/>
        </p:nvSpPr>
        <p:spPr>
          <a:xfrm>
            <a:off x="292456" y="4905836"/>
            <a:ext cx="9721556" cy="954107"/>
          </a:xfrm>
          <a:prstGeom prst="rect">
            <a:avLst/>
          </a:prstGeom>
          <a:noFill/>
        </p:spPr>
        <p:txBody>
          <a:bodyPr wrap="square" rtlCol="0">
            <a:spAutoFit/>
          </a:bodyPr>
          <a:lstStyle/>
          <a:p>
            <a:r>
              <a:rPr lang="en-US" sz="1400" dirty="0"/>
              <a:t>*Estimate of percent of people in population group who reported Frequent Mental Distress in past 30 days</a:t>
            </a:r>
          </a:p>
          <a:p>
            <a:endParaRPr lang="en-US" sz="1400" dirty="0"/>
          </a:p>
          <a:p>
            <a:r>
              <a:rPr lang="en-US" sz="1400" dirty="0"/>
              <a:t>**Estimate of percent of people in population group who reported current (past 2-week) depression based on    DSM-IV criteria</a:t>
            </a:r>
          </a:p>
        </p:txBody>
      </p:sp>
      <p:sp>
        <p:nvSpPr>
          <p:cNvPr id="6" name="TextBox 5">
            <a:extLst>
              <a:ext uri="{FF2B5EF4-FFF2-40B4-BE49-F238E27FC236}">
                <a16:creationId xmlns:a16="http://schemas.microsoft.com/office/drawing/2014/main" id="{38DBE194-381E-4CD4-956B-61ECE928C5BA}"/>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Profile-Mental Health section</a:t>
            </a:r>
          </a:p>
        </p:txBody>
      </p:sp>
    </p:spTree>
    <p:extLst>
      <p:ext uri="{BB962C8B-B14F-4D97-AF65-F5344CB8AC3E}">
        <p14:creationId xmlns:p14="http://schemas.microsoft.com/office/powerpoint/2010/main" val="356519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656D-B7A9-4E12-B277-6D77B4C381F9}"/>
              </a:ext>
            </a:extLst>
          </p:cNvPr>
          <p:cNvSpPr>
            <a:spLocks noGrp="1"/>
          </p:cNvSpPr>
          <p:nvPr>
            <p:ph type="title"/>
          </p:nvPr>
        </p:nvSpPr>
        <p:spPr>
          <a:xfrm>
            <a:off x="426759" y="133167"/>
            <a:ext cx="7358958" cy="621436"/>
          </a:xfrm>
        </p:spPr>
        <p:txBody>
          <a:bodyPr>
            <a:noAutofit/>
          </a:bodyPr>
          <a:lstStyle/>
          <a:p>
            <a:r>
              <a:rPr lang="en-US" dirty="0"/>
              <a:t>BRFSS-mental health</a:t>
            </a:r>
          </a:p>
        </p:txBody>
      </p:sp>
      <p:sp>
        <p:nvSpPr>
          <p:cNvPr id="3" name="Content Placeholder 2">
            <a:extLst>
              <a:ext uri="{FF2B5EF4-FFF2-40B4-BE49-F238E27FC236}">
                <a16:creationId xmlns:a16="http://schemas.microsoft.com/office/drawing/2014/main" id="{61FF6530-20C1-42A5-88BC-48C31246ADB3}"/>
              </a:ext>
            </a:extLst>
          </p:cNvPr>
          <p:cNvSpPr>
            <a:spLocks noGrp="1"/>
          </p:cNvSpPr>
          <p:nvPr>
            <p:ph idx="1"/>
          </p:nvPr>
        </p:nvSpPr>
        <p:spPr>
          <a:xfrm>
            <a:off x="292963" y="754602"/>
            <a:ext cx="9836100" cy="5841507"/>
          </a:xfrm>
        </p:spPr>
        <p:txBody>
          <a:bodyPr>
            <a:noAutofit/>
          </a:bodyPr>
          <a:lstStyle/>
          <a:p>
            <a:pPr>
              <a:buFont typeface="Wingdings" panose="05000000000000000000" pitchFamily="2" charset="2"/>
              <a:buChar char="Ø"/>
            </a:pPr>
            <a:r>
              <a:rPr lang="en-US" sz="2100" b="1" dirty="0">
                <a:solidFill>
                  <a:schemeClr val="bg1"/>
                </a:solidFill>
              </a:rPr>
              <a:t>Frequent Mental Distress (FMD) is based on the single  question, "How many days during the past 30 days was your mental health not good?" Respondents who report that they experienced 14 or more days when their mental health was "not good" are classified as experiencing FMD.</a:t>
            </a:r>
          </a:p>
          <a:p>
            <a:pPr marL="0" indent="0">
              <a:buNone/>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Current depression is defined using the Diagnostic and Statistical Manual of Mental Disorders, 4th Edition (DSM-IV) criteria, based on respondents’ answers to Patients Health Questionnaire (PHQ-8).</a:t>
            </a:r>
          </a:p>
          <a:p>
            <a:pPr>
              <a:buFont typeface="Wingdings" panose="05000000000000000000" pitchFamily="2" charset="2"/>
              <a:buChar char="Ø"/>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 More than half (52%) of FMD respondents were diagnosed with current depression. </a:t>
            </a:r>
          </a:p>
          <a:p>
            <a:pPr marL="0" indent="0">
              <a:buNone/>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Depression was more common among Hispanic females (11.5%), and White females (9.6%)  than American Indian females (6.8%)</a:t>
            </a:r>
          </a:p>
        </p:txBody>
      </p:sp>
      <p:sp>
        <p:nvSpPr>
          <p:cNvPr id="4" name="TextBox 3">
            <a:extLst>
              <a:ext uri="{FF2B5EF4-FFF2-40B4-BE49-F238E27FC236}">
                <a16:creationId xmlns:a16="http://schemas.microsoft.com/office/drawing/2014/main" id="{EEF73A57-62A3-43DE-BCCD-CE0F2168A4BF}"/>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Profile-Mental Health section</a:t>
            </a:r>
          </a:p>
        </p:txBody>
      </p:sp>
    </p:spTree>
    <p:extLst>
      <p:ext uri="{BB962C8B-B14F-4D97-AF65-F5344CB8AC3E}">
        <p14:creationId xmlns:p14="http://schemas.microsoft.com/office/powerpoint/2010/main" val="3336398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2CA2-3ADA-4C6C-86CC-8090391D68A8}"/>
              </a:ext>
            </a:extLst>
          </p:cNvPr>
          <p:cNvSpPr>
            <a:spLocks noGrp="1"/>
          </p:cNvSpPr>
          <p:nvPr>
            <p:ph type="title"/>
          </p:nvPr>
        </p:nvSpPr>
        <p:spPr>
          <a:xfrm>
            <a:off x="187063" y="0"/>
            <a:ext cx="6497823" cy="987393"/>
          </a:xfrm>
        </p:spPr>
        <p:txBody>
          <a:bodyPr/>
          <a:lstStyle/>
          <a:p>
            <a:r>
              <a:rPr lang="en-US" dirty="0"/>
              <a:t>BRFSS-mental health</a:t>
            </a:r>
          </a:p>
        </p:txBody>
      </p:sp>
      <p:graphicFrame>
        <p:nvGraphicFramePr>
          <p:cNvPr id="6" name="Chart 5">
            <a:extLst>
              <a:ext uri="{FF2B5EF4-FFF2-40B4-BE49-F238E27FC236}">
                <a16:creationId xmlns:a16="http://schemas.microsoft.com/office/drawing/2014/main" id="{00000000-0008-0000-1400-000012000000}"/>
              </a:ext>
            </a:extLst>
          </p:cNvPr>
          <p:cNvGraphicFramePr>
            <a:graphicFrameLocks/>
          </p:cNvGraphicFramePr>
          <p:nvPr>
            <p:extLst>
              <p:ext uri="{D42A27DB-BD31-4B8C-83A1-F6EECF244321}">
                <p14:modId xmlns:p14="http://schemas.microsoft.com/office/powerpoint/2010/main" val="3360110086"/>
              </p:ext>
            </p:extLst>
          </p:nvPr>
        </p:nvGraphicFramePr>
        <p:xfrm>
          <a:off x="187063" y="898455"/>
          <a:ext cx="10253708" cy="530703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6290ECC2-FA33-4446-9C98-C92F4D48AD2A}"/>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Profile-Mental Health section</a:t>
            </a:r>
          </a:p>
        </p:txBody>
      </p:sp>
    </p:spTree>
    <p:extLst>
      <p:ext uri="{BB962C8B-B14F-4D97-AF65-F5344CB8AC3E}">
        <p14:creationId xmlns:p14="http://schemas.microsoft.com/office/powerpoint/2010/main" val="202037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2D0A-4B3C-4BDD-B4CF-689B8CF666D9}"/>
              </a:ext>
            </a:extLst>
          </p:cNvPr>
          <p:cNvSpPr>
            <a:spLocks noGrp="1"/>
          </p:cNvSpPr>
          <p:nvPr>
            <p:ph type="title"/>
          </p:nvPr>
        </p:nvSpPr>
        <p:spPr>
          <a:xfrm>
            <a:off x="286581" y="182484"/>
            <a:ext cx="10712851" cy="499121"/>
          </a:xfrm>
        </p:spPr>
        <p:txBody>
          <a:bodyPr>
            <a:normAutofit fontScale="90000"/>
          </a:bodyPr>
          <a:lstStyle/>
          <a:p>
            <a:r>
              <a:rPr lang="en-US" dirty="0"/>
              <a:t>Brfss- Alcohol and tobacco consumption</a:t>
            </a:r>
          </a:p>
        </p:txBody>
      </p:sp>
      <p:graphicFrame>
        <p:nvGraphicFramePr>
          <p:cNvPr id="4" name="Content Placeholder 3">
            <a:extLst>
              <a:ext uri="{FF2B5EF4-FFF2-40B4-BE49-F238E27FC236}">
                <a16:creationId xmlns:a16="http://schemas.microsoft.com/office/drawing/2014/main" id="{368931D4-DB03-4B71-B01F-BC7BC7B9DC3F}"/>
              </a:ext>
            </a:extLst>
          </p:cNvPr>
          <p:cNvGraphicFramePr>
            <a:graphicFrameLocks noGrp="1"/>
          </p:cNvGraphicFramePr>
          <p:nvPr>
            <p:ph idx="1"/>
            <p:extLst>
              <p:ext uri="{D42A27DB-BD31-4B8C-83A1-F6EECF244321}">
                <p14:modId xmlns:p14="http://schemas.microsoft.com/office/powerpoint/2010/main" val="4124481253"/>
              </p:ext>
            </p:extLst>
          </p:nvPr>
        </p:nvGraphicFramePr>
        <p:xfrm>
          <a:off x="342977" y="1064009"/>
          <a:ext cx="8967786" cy="2697480"/>
        </p:xfrm>
        <a:graphic>
          <a:graphicData uri="http://schemas.openxmlformats.org/drawingml/2006/table">
            <a:tbl>
              <a:tblPr firstRow="1" bandRow="1">
                <a:tableStyleId>{5C22544A-7EE6-4342-B048-85BDC9FD1C3A}</a:tableStyleId>
              </a:tblPr>
              <a:tblGrid>
                <a:gridCol w="2989262">
                  <a:extLst>
                    <a:ext uri="{9D8B030D-6E8A-4147-A177-3AD203B41FA5}">
                      <a16:colId xmlns:a16="http://schemas.microsoft.com/office/drawing/2014/main" val="2989659274"/>
                    </a:ext>
                  </a:extLst>
                </a:gridCol>
                <a:gridCol w="2989262">
                  <a:extLst>
                    <a:ext uri="{9D8B030D-6E8A-4147-A177-3AD203B41FA5}">
                      <a16:colId xmlns:a16="http://schemas.microsoft.com/office/drawing/2014/main" val="843695616"/>
                    </a:ext>
                  </a:extLst>
                </a:gridCol>
                <a:gridCol w="2989262">
                  <a:extLst>
                    <a:ext uri="{9D8B030D-6E8A-4147-A177-3AD203B41FA5}">
                      <a16:colId xmlns:a16="http://schemas.microsoft.com/office/drawing/2014/main" val="619354179"/>
                    </a:ext>
                  </a:extLst>
                </a:gridCol>
              </a:tblGrid>
              <a:tr h="370840">
                <a:tc>
                  <a:txBody>
                    <a:bodyPr/>
                    <a:lstStyle/>
                    <a:p>
                      <a:pPr algn="ctr"/>
                      <a:r>
                        <a:rPr lang="en-US" sz="2100" dirty="0"/>
                        <a:t>Indicator</a:t>
                      </a:r>
                    </a:p>
                  </a:txBody>
                  <a:tcPr/>
                </a:tc>
                <a:tc>
                  <a:txBody>
                    <a:bodyPr/>
                    <a:lstStyle/>
                    <a:p>
                      <a:pPr algn="ctr"/>
                      <a:r>
                        <a:rPr lang="en-US" sz="2100" dirty="0"/>
                        <a:t>2013-2015</a:t>
                      </a:r>
                    </a:p>
                  </a:txBody>
                  <a:tcPr/>
                </a:tc>
                <a:tc>
                  <a:txBody>
                    <a:bodyPr/>
                    <a:lstStyle/>
                    <a:p>
                      <a:pPr algn="ctr"/>
                      <a:r>
                        <a:rPr lang="en-US" sz="2100" dirty="0"/>
                        <a:t>2014-2016</a:t>
                      </a:r>
                    </a:p>
                  </a:txBody>
                  <a:tcPr/>
                </a:tc>
                <a:extLst>
                  <a:ext uri="{0D108BD9-81ED-4DB2-BD59-A6C34878D82A}">
                    <a16:rowId xmlns:a16="http://schemas.microsoft.com/office/drawing/2014/main" val="386657976"/>
                  </a:ext>
                </a:extLst>
              </a:tr>
              <a:tr h="370840">
                <a:tc>
                  <a:txBody>
                    <a:bodyPr/>
                    <a:lstStyle/>
                    <a:p>
                      <a:pPr algn="ctr"/>
                      <a:r>
                        <a:rPr lang="en-US" sz="2100" dirty="0"/>
                        <a:t>Adult Binge Drinking*</a:t>
                      </a:r>
                    </a:p>
                  </a:txBody>
                  <a:tcPr/>
                </a:tc>
                <a:tc>
                  <a:txBody>
                    <a:bodyPr/>
                    <a:lstStyle/>
                    <a:p>
                      <a:pPr algn="ctr"/>
                      <a:r>
                        <a:rPr lang="en-US" sz="2100" dirty="0"/>
                        <a:t>13.8%**</a:t>
                      </a:r>
                    </a:p>
                  </a:txBody>
                  <a:tcPr/>
                </a:tc>
                <a:tc>
                  <a:txBody>
                    <a:bodyPr/>
                    <a:lstStyle/>
                    <a:p>
                      <a:pPr algn="ctr"/>
                      <a:r>
                        <a:rPr lang="en-US" sz="2100" dirty="0"/>
                        <a:t>13.9%**</a:t>
                      </a:r>
                    </a:p>
                  </a:txBody>
                  <a:tcPr/>
                </a:tc>
                <a:extLst>
                  <a:ext uri="{0D108BD9-81ED-4DB2-BD59-A6C34878D82A}">
                    <a16:rowId xmlns:a16="http://schemas.microsoft.com/office/drawing/2014/main" val="2572513879"/>
                  </a:ext>
                </a:extLst>
              </a:tr>
              <a:tr h="370840">
                <a:tc>
                  <a:txBody>
                    <a:bodyPr/>
                    <a:lstStyle/>
                    <a:p>
                      <a:pPr algn="ctr"/>
                      <a:r>
                        <a:rPr lang="en-US" sz="2100" dirty="0"/>
                        <a:t>Adult Heavy Drinking♠</a:t>
                      </a:r>
                    </a:p>
                  </a:txBody>
                  <a:tcPr/>
                </a:tc>
                <a:tc>
                  <a:txBody>
                    <a:bodyPr/>
                    <a:lstStyle/>
                    <a:p>
                      <a:pPr algn="ctr"/>
                      <a:r>
                        <a:rPr lang="en-US" sz="2100" dirty="0"/>
                        <a:t>5.4%**</a:t>
                      </a:r>
                    </a:p>
                  </a:txBody>
                  <a:tcPr/>
                </a:tc>
                <a:tc>
                  <a:txBody>
                    <a:bodyPr/>
                    <a:lstStyle/>
                    <a:p>
                      <a:pPr algn="ctr"/>
                      <a:r>
                        <a:rPr lang="en-US" sz="2100" dirty="0"/>
                        <a:t>5.2%**</a:t>
                      </a:r>
                    </a:p>
                  </a:txBody>
                  <a:tcPr/>
                </a:tc>
                <a:extLst>
                  <a:ext uri="{0D108BD9-81ED-4DB2-BD59-A6C34878D82A}">
                    <a16:rowId xmlns:a16="http://schemas.microsoft.com/office/drawing/2014/main" val="511517032"/>
                  </a:ext>
                </a:extLst>
              </a:tr>
              <a:tr h="370840">
                <a:tc>
                  <a:txBody>
                    <a:bodyPr/>
                    <a:lstStyle/>
                    <a:p>
                      <a:pPr algn="ctr"/>
                      <a:r>
                        <a:rPr lang="en-US" sz="2100" dirty="0"/>
                        <a:t>Adult Drinking and Driving</a:t>
                      </a:r>
                    </a:p>
                  </a:txBody>
                  <a:tcPr/>
                </a:tc>
                <a:tc>
                  <a:txBody>
                    <a:bodyPr/>
                    <a:lstStyle/>
                    <a:p>
                      <a:pPr algn="ctr"/>
                      <a:r>
                        <a:rPr lang="en-US" sz="2100" dirty="0"/>
                        <a:t>1.1%**</a:t>
                      </a:r>
                    </a:p>
                  </a:txBody>
                  <a:tcPr/>
                </a:tc>
                <a:tc>
                  <a:txBody>
                    <a:bodyPr/>
                    <a:lstStyle/>
                    <a:p>
                      <a:pPr algn="ctr"/>
                      <a:r>
                        <a:rPr lang="en-US" sz="2100" dirty="0"/>
                        <a:t>1.0%**</a:t>
                      </a:r>
                    </a:p>
                  </a:txBody>
                  <a:tcPr/>
                </a:tc>
                <a:extLst>
                  <a:ext uri="{0D108BD9-81ED-4DB2-BD59-A6C34878D82A}">
                    <a16:rowId xmlns:a16="http://schemas.microsoft.com/office/drawing/2014/main" val="1260573740"/>
                  </a:ext>
                </a:extLst>
              </a:tr>
              <a:tr h="370840">
                <a:tc>
                  <a:txBody>
                    <a:bodyPr/>
                    <a:lstStyle/>
                    <a:p>
                      <a:pPr algn="ctr"/>
                      <a:r>
                        <a:rPr lang="en-US" sz="2100" dirty="0"/>
                        <a:t>Adult Smoking</a:t>
                      </a:r>
                    </a:p>
                  </a:txBody>
                  <a:tcPr/>
                </a:tc>
                <a:tc>
                  <a:txBody>
                    <a:bodyPr/>
                    <a:lstStyle/>
                    <a:p>
                      <a:pPr algn="ctr"/>
                      <a:r>
                        <a:rPr lang="en-US" sz="2100" dirty="0"/>
                        <a:t>18.6%**</a:t>
                      </a:r>
                    </a:p>
                  </a:txBody>
                  <a:tcPr/>
                </a:tc>
                <a:tc>
                  <a:txBody>
                    <a:bodyPr/>
                    <a:lstStyle/>
                    <a:p>
                      <a:pPr algn="ctr"/>
                      <a:r>
                        <a:rPr lang="en-US" sz="2100" dirty="0"/>
                        <a:t>17.3%**</a:t>
                      </a:r>
                    </a:p>
                  </a:txBody>
                  <a:tcPr/>
                </a:tc>
                <a:extLst>
                  <a:ext uri="{0D108BD9-81ED-4DB2-BD59-A6C34878D82A}">
                    <a16:rowId xmlns:a16="http://schemas.microsoft.com/office/drawing/2014/main" val="4251163783"/>
                  </a:ext>
                </a:extLst>
              </a:tr>
            </a:tbl>
          </a:graphicData>
        </a:graphic>
      </p:graphicFrame>
      <p:sp>
        <p:nvSpPr>
          <p:cNvPr id="5" name="TextBox 4">
            <a:extLst>
              <a:ext uri="{FF2B5EF4-FFF2-40B4-BE49-F238E27FC236}">
                <a16:creationId xmlns:a16="http://schemas.microsoft.com/office/drawing/2014/main" id="{87C522AF-578E-4463-B349-2B262C8788AD}"/>
              </a:ext>
            </a:extLst>
          </p:cNvPr>
          <p:cNvSpPr txBox="1"/>
          <p:nvPr/>
        </p:nvSpPr>
        <p:spPr>
          <a:xfrm>
            <a:off x="399371" y="3913073"/>
            <a:ext cx="8854997" cy="1600438"/>
          </a:xfrm>
          <a:prstGeom prst="rect">
            <a:avLst/>
          </a:prstGeom>
          <a:noFill/>
        </p:spPr>
        <p:txBody>
          <a:bodyPr wrap="square" rtlCol="0">
            <a:spAutoFit/>
          </a:bodyPr>
          <a:lstStyle/>
          <a:p>
            <a:r>
              <a:rPr lang="en-US" sz="1400" dirty="0"/>
              <a:t>*Binge drinking definition: 1998-2005, drinking five or more drinks on an occasion at least once in the past 30 days; 2006-present, </a:t>
            </a:r>
          </a:p>
          <a:p>
            <a:r>
              <a:rPr lang="en-US" sz="1400" dirty="0"/>
              <a:t>drinking five or more drinks (for men) or four or more drinks (for women) on an occasion at least once in the past 30 days.</a:t>
            </a:r>
          </a:p>
          <a:p>
            <a:endParaRPr lang="en-US" sz="1400" dirty="0"/>
          </a:p>
          <a:p>
            <a:r>
              <a:rPr lang="en-US" sz="1400" dirty="0"/>
              <a:t>** Estimate of percent of people in population group who reported binge drinking at least once in past 30 days</a:t>
            </a:r>
          </a:p>
        </p:txBody>
      </p:sp>
      <p:sp>
        <p:nvSpPr>
          <p:cNvPr id="6" name="TextBox 5">
            <a:extLst>
              <a:ext uri="{FF2B5EF4-FFF2-40B4-BE49-F238E27FC236}">
                <a16:creationId xmlns:a16="http://schemas.microsoft.com/office/drawing/2014/main" id="{721FDB6F-75F9-4C4F-99D8-7EDFA11C19D3}"/>
              </a:ext>
            </a:extLst>
          </p:cNvPr>
          <p:cNvSpPr txBox="1"/>
          <p:nvPr/>
        </p:nvSpPr>
        <p:spPr>
          <a:xfrm>
            <a:off x="399372" y="5665095"/>
            <a:ext cx="9206268" cy="523220"/>
          </a:xfrm>
          <a:prstGeom prst="rect">
            <a:avLst/>
          </a:prstGeom>
          <a:noFill/>
        </p:spPr>
        <p:txBody>
          <a:bodyPr wrap="square" rtlCol="0">
            <a:spAutoFit/>
          </a:bodyPr>
          <a:lstStyle/>
          <a:p>
            <a:r>
              <a:rPr lang="en-US" sz="1400" dirty="0"/>
              <a:t>♠Heavy drinking definition: drinking more than 2 drinks/day on average (for men) or more than 1 drink/day (for women) </a:t>
            </a:r>
          </a:p>
        </p:txBody>
      </p:sp>
      <p:sp>
        <p:nvSpPr>
          <p:cNvPr id="7" name="TextBox 6">
            <a:extLst>
              <a:ext uri="{FF2B5EF4-FFF2-40B4-BE49-F238E27FC236}">
                <a16:creationId xmlns:a16="http://schemas.microsoft.com/office/drawing/2014/main" id="{A1D7A5F3-122C-4A84-8129-1E22992C2513}"/>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Profile-Consumption section</a:t>
            </a:r>
          </a:p>
        </p:txBody>
      </p:sp>
    </p:spTree>
    <p:extLst>
      <p:ext uri="{BB962C8B-B14F-4D97-AF65-F5344CB8AC3E}">
        <p14:creationId xmlns:p14="http://schemas.microsoft.com/office/powerpoint/2010/main" val="175211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2D0A-4B3C-4BDD-B4CF-689B8CF666D9}"/>
              </a:ext>
            </a:extLst>
          </p:cNvPr>
          <p:cNvSpPr>
            <a:spLocks noGrp="1"/>
          </p:cNvSpPr>
          <p:nvPr>
            <p:ph type="title"/>
          </p:nvPr>
        </p:nvSpPr>
        <p:spPr>
          <a:xfrm>
            <a:off x="210735" y="89420"/>
            <a:ext cx="8534400" cy="439129"/>
          </a:xfrm>
        </p:spPr>
        <p:txBody>
          <a:bodyPr>
            <a:normAutofit fontScale="90000"/>
          </a:bodyPr>
          <a:lstStyle/>
          <a:p>
            <a:r>
              <a:rPr lang="en-US" dirty="0"/>
              <a:t>Brfss-Alcohol consumption</a:t>
            </a:r>
          </a:p>
        </p:txBody>
      </p:sp>
      <p:graphicFrame>
        <p:nvGraphicFramePr>
          <p:cNvPr id="8" name="Chart 7">
            <a:extLst>
              <a:ext uri="{FF2B5EF4-FFF2-40B4-BE49-F238E27FC236}">
                <a16:creationId xmlns:a16="http://schemas.microsoft.com/office/drawing/2014/main" id="{00000000-0008-0000-1A00-0000033C0100}"/>
              </a:ext>
            </a:extLst>
          </p:cNvPr>
          <p:cNvGraphicFramePr>
            <a:graphicFrameLocks/>
          </p:cNvGraphicFramePr>
          <p:nvPr>
            <p:extLst>
              <p:ext uri="{D42A27DB-BD31-4B8C-83A1-F6EECF244321}">
                <p14:modId xmlns:p14="http://schemas.microsoft.com/office/powerpoint/2010/main" val="1353720495"/>
              </p:ext>
            </p:extLst>
          </p:nvPr>
        </p:nvGraphicFramePr>
        <p:xfrm>
          <a:off x="450432" y="681232"/>
          <a:ext cx="11347989" cy="4752696"/>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829EB9C4-51B4-4E15-930E-177DBCDFCE90}"/>
              </a:ext>
            </a:extLst>
          </p:cNvPr>
          <p:cNvSpPr/>
          <p:nvPr/>
        </p:nvSpPr>
        <p:spPr>
          <a:xfrm>
            <a:off x="210735" y="5513212"/>
            <a:ext cx="9404767" cy="400110"/>
          </a:xfrm>
          <a:prstGeom prst="rect">
            <a:avLst/>
          </a:prstGeom>
        </p:spPr>
        <p:txBody>
          <a:bodyPr wrap="square">
            <a:spAutoFit/>
          </a:bodyPr>
          <a:lstStyle/>
          <a:p>
            <a:pPr marL="342900" lvl="0" indent="-342900">
              <a:spcBef>
                <a:spcPct val="20000"/>
              </a:spcBef>
              <a:spcAft>
                <a:spcPts val="600"/>
              </a:spcAft>
              <a:buClr>
                <a:prstClr val="white"/>
              </a:buClr>
              <a:buSzPct val="80000"/>
              <a:buFont typeface="Wingdings" panose="05000000000000000000" pitchFamily="2" charset="2"/>
              <a:buChar char="Ø"/>
            </a:pPr>
            <a:r>
              <a:rPr lang="en-US" sz="2000" b="1" dirty="0">
                <a:solidFill>
                  <a:schemeClr val="bg1"/>
                </a:solidFill>
              </a:rPr>
              <a:t>Binge drinking rates decrease with age and are higher among males.</a:t>
            </a:r>
          </a:p>
        </p:txBody>
      </p:sp>
      <p:sp>
        <p:nvSpPr>
          <p:cNvPr id="5" name="TextBox 4">
            <a:extLst>
              <a:ext uri="{FF2B5EF4-FFF2-40B4-BE49-F238E27FC236}">
                <a16:creationId xmlns:a16="http://schemas.microsoft.com/office/drawing/2014/main" id="{DDC561EE-31CE-40D5-805B-0EF7AB89C715}"/>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Profile-Consumption section</a:t>
            </a:r>
          </a:p>
        </p:txBody>
      </p:sp>
    </p:spTree>
    <p:extLst>
      <p:ext uri="{BB962C8B-B14F-4D97-AF65-F5344CB8AC3E}">
        <p14:creationId xmlns:p14="http://schemas.microsoft.com/office/powerpoint/2010/main" val="2622631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2D0A-4B3C-4BDD-B4CF-689B8CF666D9}"/>
              </a:ext>
            </a:extLst>
          </p:cNvPr>
          <p:cNvSpPr>
            <a:spLocks noGrp="1"/>
          </p:cNvSpPr>
          <p:nvPr>
            <p:ph type="title"/>
          </p:nvPr>
        </p:nvSpPr>
        <p:spPr>
          <a:xfrm>
            <a:off x="728600" y="352955"/>
            <a:ext cx="8534400" cy="439129"/>
          </a:xfrm>
        </p:spPr>
        <p:txBody>
          <a:bodyPr>
            <a:normAutofit fontScale="90000"/>
          </a:bodyPr>
          <a:lstStyle/>
          <a:p>
            <a:r>
              <a:rPr lang="en-US" dirty="0"/>
              <a:t>Brfss-alcohol consumption</a:t>
            </a:r>
          </a:p>
        </p:txBody>
      </p:sp>
      <p:graphicFrame>
        <p:nvGraphicFramePr>
          <p:cNvPr id="10" name="Chart 9">
            <a:extLst>
              <a:ext uri="{FF2B5EF4-FFF2-40B4-BE49-F238E27FC236}">
                <a16:creationId xmlns:a16="http://schemas.microsoft.com/office/drawing/2014/main" id="{00000000-0008-0000-1E00-000006A40000}"/>
              </a:ext>
            </a:extLst>
          </p:cNvPr>
          <p:cNvGraphicFramePr>
            <a:graphicFrameLocks/>
          </p:cNvGraphicFramePr>
          <p:nvPr>
            <p:extLst>
              <p:ext uri="{D42A27DB-BD31-4B8C-83A1-F6EECF244321}">
                <p14:modId xmlns:p14="http://schemas.microsoft.com/office/powerpoint/2010/main" val="1550866786"/>
              </p:ext>
            </p:extLst>
          </p:nvPr>
        </p:nvGraphicFramePr>
        <p:xfrm>
          <a:off x="0" y="1009507"/>
          <a:ext cx="11070454" cy="4102788"/>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id="{FC01A7AF-A07D-4BEB-ACAC-DBD290A4939C}"/>
              </a:ext>
            </a:extLst>
          </p:cNvPr>
          <p:cNvSpPr/>
          <p:nvPr/>
        </p:nvSpPr>
        <p:spPr>
          <a:xfrm>
            <a:off x="413038" y="4956856"/>
            <a:ext cx="9683383" cy="1015663"/>
          </a:xfrm>
          <a:prstGeom prst="rect">
            <a:avLst/>
          </a:prstGeom>
        </p:spPr>
        <p:txBody>
          <a:bodyPr wrap="square">
            <a:spAutoFit/>
          </a:bodyPr>
          <a:lstStyle/>
          <a:p>
            <a:pPr marL="342900" lvl="0" indent="-342900">
              <a:spcBef>
                <a:spcPct val="20000"/>
              </a:spcBef>
              <a:spcAft>
                <a:spcPts val="600"/>
              </a:spcAft>
              <a:buClr>
                <a:prstClr val="white"/>
              </a:buClr>
              <a:buSzPct val="80000"/>
              <a:buFont typeface="Wingdings" panose="05000000000000000000" pitchFamily="2" charset="2"/>
              <a:buChar char="Ø"/>
            </a:pPr>
            <a:r>
              <a:rPr lang="en-US" sz="2000" b="1" dirty="0">
                <a:solidFill>
                  <a:schemeClr val="bg1"/>
                </a:solidFill>
              </a:rPr>
              <a:t>For the period 2012-2016 heavy drinking prevalence is lower among adults in New Mexico (5.2%) than in the US overall (6.5%), and more reported by men than women.</a:t>
            </a:r>
          </a:p>
        </p:txBody>
      </p:sp>
      <p:sp>
        <p:nvSpPr>
          <p:cNvPr id="5" name="TextBox 4">
            <a:extLst>
              <a:ext uri="{FF2B5EF4-FFF2-40B4-BE49-F238E27FC236}">
                <a16:creationId xmlns:a16="http://schemas.microsoft.com/office/drawing/2014/main" id="{97F09A8D-42DF-4073-AAC0-1BD7F92BEBDD}"/>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Profile-Consumption section</a:t>
            </a:r>
          </a:p>
        </p:txBody>
      </p:sp>
    </p:spTree>
    <p:extLst>
      <p:ext uri="{BB962C8B-B14F-4D97-AF65-F5344CB8AC3E}">
        <p14:creationId xmlns:p14="http://schemas.microsoft.com/office/powerpoint/2010/main" val="3147543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656D-B7A9-4E12-B277-6D77B4C381F9}"/>
              </a:ext>
            </a:extLst>
          </p:cNvPr>
          <p:cNvSpPr>
            <a:spLocks noGrp="1"/>
          </p:cNvSpPr>
          <p:nvPr>
            <p:ph type="title"/>
          </p:nvPr>
        </p:nvSpPr>
        <p:spPr>
          <a:xfrm>
            <a:off x="329103" y="168676"/>
            <a:ext cx="10721175" cy="723531"/>
          </a:xfrm>
        </p:spPr>
        <p:txBody>
          <a:bodyPr>
            <a:normAutofit fontScale="90000"/>
          </a:bodyPr>
          <a:lstStyle/>
          <a:p>
            <a:r>
              <a:rPr lang="en-US" dirty="0"/>
              <a:t>Brfss-alcohol and tobacco consumption</a:t>
            </a:r>
          </a:p>
        </p:txBody>
      </p:sp>
      <p:sp>
        <p:nvSpPr>
          <p:cNvPr id="3" name="Content Placeholder 2">
            <a:extLst>
              <a:ext uri="{FF2B5EF4-FFF2-40B4-BE49-F238E27FC236}">
                <a16:creationId xmlns:a16="http://schemas.microsoft.com/office/drawing/2014/main" id="{61FF6530-20C1-42A5-88BC-48C31246ADB3}"/>
              </a:ext>
            </a:extLst>
          </p:cNvPr>
          <p:cNvSpPr>
            <a:spLocks noGrp="1"/>
          </p:cNvSpPr>
          <p:nvPr>
            <p:ph idx="1"/>
          </p:nvPr>
        </p:nvSpPr>
        <p:spPr>
          <a:xfrm>
            <a:off x="179705" y="738819"/>
            <a:ext cx="10870574" cy="5280241"/>
          </a:xfrm>
        </p:spPr>
        <p:txBody>
          <a:bodyPr>
            <a:normAutofit/>
          </a:bodyPr>
          <a:lstStyle/>
          <a:p>
            <a:pPr marL="0" indent="0">
              <a:buNone/>
            </a:pPr>
            <a:endParaRPr lang="en-US" b="1" dirty="0"/>
          </a:p>
          <a:p>
            <a:pPr>
              <a:buFont typeface="Wingdings" panose="05000000000000000000" pitchFamily="2" charset="2"/>
              <a:buChar char="Ø"/>
            </a:pPr>
            <a:r>
              <a:rPr lang="en-US" sz="2100" b="1" dirty="0">
                <a:solidFill>
                  <a:schemeClr val="bg1"/>
                </a:solidFill>
              </a:rPr>
              <a:t>American Indian males had the highest reported rate of heavy drinking (7.0%) followed by Hispanic males (6.7%). However, among women, Black females had the highest rate (11.7%), followed by White women (6.5%).</a:t>
            </a:r>
          </a:p>
          <a:p>
            <a:pPr>
              <a:buFont typeface="Wingdings" panose="05000000000000000000" pitchFamily="2" charset="2"/>
              <a:buChar char="Ø"/>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Hidalgo county showed the highest reported rates for both binge and heavy drinking (20.8% and 11.7% respectively).</a:t>
            </a:r>
          </a:p>
          <a:p>
            <a:pPr>
              <a:buFont typeface="Wingdings" panose="05000000000000000000" pitchFamily="2" charset="2"/>
              <a:buChar char="Ø"/>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New Mexico men were three times more likely to report drinking and driving than women (1.6% vs. 0.5%).</a:t>
            </a:r>
          </a:p>
          <a:p>
            <a:pPr>
              <a:buFont typeface="Wingdings" panose="05000000000000000000" pitchFamily="2" charset="2"/>
              <a:buChar char="Ø"/>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In 2016, current smoking rates among adults in New Mexico (16.6%) were slightly less than the US overall (17.0%).</a:t>
            </a:r>
          </a:p>
        </p:txBody>
      </p:sp>
      <p:sp>
        <p:nvSpPr>
          <p:cNvPr id="4" name="TextBox 3">
            <a:extLst>
              <a:ext uri="{FF2B5EF4-FFF2-40B4-BE49-F238E27FC236}">
                <a16:creationId xmlns:a16="http://schemas.microsoft.com/office/drawing/2014/main" id="{C09382BC-8A55-4D6A-A16E-3D353691E6A0}"/>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Data Source: November 2017 Substance Abuse Epidemiology Profile-Consumption section</a:t>
            </a:r>
          </a:p>
        </p:txBody>
      </p:sp>
    </p:spTree>
    <p:extLst>
      <p:ext uri="{BB962C8B-B14F-4D97-AF65-F5344CB8AC3E}">
        <p14:creationId xmlns:p14="http://schemas.microsoft.com/office/powerpoint/2010/main" val="258279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A7A4-48CB-4829-99FF-EC02C845AB56}"/>
              </a:ext>
            </a:extLst>
          </p:cNvPr>
          <p:cNvSpPr>
            <a:spLocks noGrp="1"/>
          </p:cNvSpPr>
          <p:nvPr>
            <p:ph type="title"/>
          </p:nvPr>
        </p:nvSpPr>
        <p:spPr>
          <a:xfrm>
            <a:off x="604313" y="172785"/>
            <a:ext cx="10492774" cy="1507067"/>
          </a:xfrm>
        </p:spPr>
        <p:txBody>
          <a:bodyPr/>
          <a:lstStyle/>
          <a:p>
            <a:r>
              <a:rPr lang="en-US" dirty="0"/>
              <a:t>National Survey on Drug Use and Health (NSDUH)</a:t>
            </a:r>
          </a:p>
        </p:txBody>
      </p:sp>
      <p:sp>
        <p:nvSpPr>
          <p:cNvPr id="3" name="Content Placeholder 2">
            <a:extLst>
              <a:ext uri="{FF2B5EF4-FFF2-40B4-BE49-F238E27FC236}">
                <a16:creationId xmlns:a16="http://schemas.microsoft.com/office/drawing/2014/main" id="{69D7AA9D-EC27-4819-BD77-BA8B74C1F1FA}"/>
              </a:ext>
            </a:extLst>
          </p:cNvPr>
          <p:cNvSpPr>
            <a:spLocks noGrp="1"/>
          </p:cNvSpPr>
          <p:nvPr>
            <p:ph idx="1"/>
          </p:nvPr>
        </p:nvSpPr>
        <p:spPr>
          <a:xfrm>
            <a:off x="604313" y="2123983"/>
            <a:ext cx="9951237" cy="3957221"/>
          </a:xfrm>
        </p:spPr>
        <p:txBody>
          <a:bodyPr/>
          <a:lstStyle/>
          <a:p>
            <a:pPr>
              <a:buFont typeface="Wingdings" panose="05000000000000000000" pitchFamily="2" charset="2"/>
              <a:buChar char="Ø"/>
            </a:pPr>
            <a:r>
              <a:rPr lang="en-US" sz="2100" b="1" dirty="0">
                <a:solidFill>
                  <a:schemeClr val="bg1"/>
                </a:solidFill>
              </a:rPr>
              <a:t>Changes to the NSDUH Questionnaire and data collection:</a:t>
            </a:r>
          </a:p>
          <a:p>
            <a:pPr>
              <a:buFont typeface="Wingdings" panose="05000000000000000000" pitchFamily="2" charset="2"/>
              <a:buChar char="Ø"/>
            </a:pPr>
            <a:endParaRPr lang="en-US" sz="2100" b="1" dirty="0">
              <a:solidFill>
                <a:schemeClr val="bg1"/>
              </a:solidFill>
            </a:endParaRPr>
          </a:p>
          <a:p>
            <a:pPr>
              <a:buFont typeface="Wingdings" panose="05000000000000000000" pitchFamily="2" charset="2"/>
              <a:buChar char="Ø"/>
            </a:pPr>
            <a:r>
              <a:rPr lang="en-US" sz="2100" b="1" dirty="0">
                <a:solidFill>
                  <a:schemeClr val="bg1"/>
                </a:solidFill>
              </a:rPr>
              <a:t>In 2015, a number of changes were made to the NSDUH questionnaire and data collection procedures resulting in the establishment of a new baseline for a number of measures. Therefore, estimates for several measures included in prior reports are not available. For details, see Section A of the "2014-2015 NSDUH: Guide to State Tables and Summary of Small Area Estimation Methodology" at: http://www.samhsa.gov/data/.</a:t>
            </a:r>
          </a:p>
          <a:p>
            <a:endParaRPr lang="en-US" dirty="0"/>
          </a:p>
        </p:txBody>
      </p:sp>
    </p:spTree>
    <p:extLst>
      <p:ext uri="{BB962C8B-B14F-4D97-AF65-F5344CB8AC3E}">
        <p14:creationId xmlns:p14="http://schemas.microsoft.com/office/powerpoint/2010/main" val="1160027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4FDDC-9B29-4925-90AF-EF579DA998F3}"/>
              </a:ext>
            </a:extLst>
          </p:cNvPr>
          <p:cNvSpPr>
            <a:spLocks noGrp="1"/>
          </p:cNvSpPr>
          <p:nvPr>
            <p:ph type="title"/>
          </p:nvPr>
        </p:nvSpPr>
        <p:spPr>
          <a:xfrm>
            <a:off x="311788" y="124077"/>
            <a:ext cx="4928849" cy="461849"/>
          </a:xfrm>
        </p:spPr>
        <p:txBody>
          <a:bodyPr>
            <a:normAutofit fontScale="90000"/>
          </a:bodyPr>
          <a:lstStyle/>
          <a:p>
            <a:r>
              <a:rPr lang="en-US" dirty="0"/>
              <a:t>the 2012-2014 NSDUH</a:t>
            </a:r>
          </a:p>
        </p:txBody>
      </p:sp>
      <p:sp>
        <p:nvSpPr>
          <p:cNvPr id="4" name="Content Placeholder 3">
            <a:extLst>
              <a:ext uri="{FF2B5EF4-FFF2-40B4-BE49-F238E27FC236}">
                <a16:creationId xmlns:a16="http://schemas.microsoft.com/office/drawing/2014/main" id="{DCBBEBE3-F95D-4014-94BA-5781222834DE}"/>
              </a:ext>
            </a:extLst>
          </p:cNvPr>
          <p:cNvSpPr>
            <a:spLocks noGrp="1"/>
          </p:cNvSpPr>
          <p:nvPr>
            <p:ph sz="half" idx="1"/>
          </p:nvPr>
        </p:nvSpPr>
        <p:spPr>
          <a:xfrm>
            <a:off x="311788" y="585926"/>
            <a:ext cx="5362112" cy="5594109"/>
          </a:xfrm>
        </p:spPr>
        <p:txBody>
          <a:bodyPr>
            <a:normAutofit fontScale="25000" lnSpcReduction="20000"/>
          </a:bodyPr>
          <a:lstStyle/>
          <a:p>
            <a:endParaRPr lang="en-US" dirty="0"/>
          </a:p>
          <a:p>
            <a:endParaRPr lang="en-US" dirty="0"/>
          </a:p>
          <a:p>
            <a:pPr marL="0" indent="0">
              <a:buNone/>
            </a:pPr>
            <a:endParaRPr lang="en-US" dirty="0"/>
          </a:p>
          <a:p>
            <a:pPr marL="0" indent="0">
              <a:buNone/>
            </a:pPr>
            <a:endParaRPr lang="en-US" dirty="0"/>
          </a:p>
          <a:p>
            <a:pPr marL="0" indent="0">
              <a:buNone/>
            </a:pPr>
            <a:endParaRPr lang="en-US" sz="6200" b="1" dirty="0">
              <a:solidFill>
                <a:schemeClr val="bg1"/>
              </a:solidFill>
            </a:endParaRPr>
          </a:p>
          <a:p>
            <a:r>
              <a:rPr lang="en-US" sz="8000" b="1" dirty="0">
                <a:solidFill>
                  <a:schemeClr val="bg1"/>
                </a:solidFill>
              </a:rPr>
              <a:t>Measures used:</a:t>
            </a:r>
          </a:p>
          <a:p>
            <a:pPr marL="0" indent="0">
              <a:buNone/>
            </a:pPr>
            <a:r>
              <a:rPr lang="en-US" sz="8000" b="1" i="1" dirty="0">
                <a:solidFill>
                  <a:schemeClr val="bg1"/>
                </a:solidFill>
              </a:rPr>
              <a:t>ALCOHOL</a:t>
            </a:r>
          </a:p>
          <a:p>
            <a:pPr>
              <a:buFont typeface="Wingdings" panose="05000000000000000000" pitchFamily="2" charset="2"/>
              <a:buChar char="Ø"/>
            </a:pPr>
            <a:r>
              <a:rPr lang="en-US" sz="8000" b="1" dirty="0">
                <a:solidFill>
                  <a:schemeClr val="bg1"/>
                </a:solidFill>
              </a:rPr>
              <a:t>Past Month Alcohol Use</a:t>
            </a:r>
          </a:p>
          <a:p>
            <a:pPr>
              <a:buFont typeface="Wingdings" panose="05000000000000000000" pitchFamily="2" charset="2"/>
              <a:buChar char="Ø"/>
            </a:pPr>
            <a:r>
              <a:rPr lang="en-US" sz="8000" b="1" dirty="0">
                <a:solidFill>
                  <a:schemeClr val="bg1"/>
                </a:solidFill>
              </a:rPr>
              <a:t>Past Month Binge Alcohol Use</a:t>
            </a:r>
          </a:p>
          <a:p>
            <a:pPr>
              <a:buFont typeface="Wingdings" panose="05000000000000000000" pitchFamily="2" charset="2"/>
              <a:buChar char="Ø"/>
            </a:pPr>
            <a:r>
              <a:rPr lang="en-US" sz="8000" b="1" dirty="0">
                <a:solidFill>
                  <a:schemeClr val="bg1"/>
                </a:solidFill>
              </a:rPr>
              <a:t>Perceptions of Great Risk of Having Five or More Drinks of an Alcoholic Beverage Once or Twice a Week</a:t>
            </a:r>
            <a:endParaRPr lang="en-US" sz="8000" b="1" i="1" dirty="0">
              <a:solidFill>
                <a:schemeClr val="bg1"/>
              </a:solidFill>
            </a:endParaRPr>
          </a:p>
          <a:p>
            <a:pPr marL="0" indent="0">
              <a:buNone/>
            </a:pPr>
            <a:r>
              <a:rPr lang="en-US" sz="8000" b="1" i="1" dirty="0">
                <a:solidFill>
                  <a:schemeClr val="bg1"/>
                </a:solidFill>
              </a:rPr>
              <a:t>ILLICIT DRUGS</a:t>
            </a:r>
          </a:p>
          <a:p>
            <a:pPr>
              <a:buFont typeface="Wingdings" panose="05000000000000000000" pitchFamily="2" charset="2"/>
              <a:buChar char="Ø"/>
            </a:pPr>
            <a:r>
              <a:rPr lang="en-US" sz="8000" b="1" dirty="0">
                <a:solidFill>
                  <a:schemeClr val="bg1"/>
                </a:solidFill>
              </a:rPr>
              <a:t>Past Month Illicit Drug Use</a:t>
            </a:r>
          </a:p>
          <a:p>
            <a:pPr>
              <a:buFont typeface="Wingdings" panose="05000000000000000000" pitchFamily="2" charset="2"/>
              <a:buChar char="Ø"/>
            </a:pPr>
            <a:r>
              <a:rPr lang="en-US" sz="8000" b="1" dirty="0">
                <a:solidFill>
                  <a:schemeClr val="bg1"/>
                </a:solidFill>
              </a:rPr>
              <a:t>Past Year Marijuana Use</a:t>
            </a:r>
          </a:p>
          <a:p>
            <a:pPr>
              <a:buFont typeface="Wingdings" panose="05000000000000000000" pitchFamily="2" charset="2"/>
              <a:buChar char="Ø"/>
            </a:pPr>
            <a:r>
              <a:rPr lang="en-US" sz="8000" b="1" dirty="0">
                <a:solidFill>
                  <a:schemeClr val="bg1"/>
                </a:solidFill>
              </a:rPr>
              <a:t>Past Month Marijuana Use</a:t>
            </a:r>
          </a:p>
          <a:p>
            <a:pPr>
              <a:buFont typeface="Wingdings" panose="05000000000000000000" pitchFamily="2" charset="2"/>
              <a:buChar char="Ø"/>
            </a:pPr>
            <a:r>
              <a:rPr lang="en-US" sz="8000" b="1" dirty="0">
                <a:solidFill>
                  <a:schemeClr val="bg1"/>
                </a:solidFill>
              </a:rPr>
              <a:t>Past Month Use of Illicit Drugs Other Than Marijuana3</a:t>
            </a:r>
          </a:p>
          <a:p>
            <a:pPr>
              <a:buFont typeface="Wingdings" panose="05000000000000000000" pitchFamily="2" charset="2"/>
              <a:buChar char="Ø"/>
            </a:pPr>
            <a:r>
              <a:rPr lang="en-US" sz="8000" b="1" dirty="0">
                <a:solidFill>
                  <a:schemeClr val="bg1"/>
                </a:solidFill>
              </a:rPr>
              <a:t>Past Year Cocaine Use</a:t>
            </a:r>
          </a:p>
          <a:p>
            <a:pPr>
              <a:buFont typeface="Wingdings" panose="05000000000000000000" pitchFamily="2" charset="2"/>
              <a:buChar char="Ø"/>
            </a:pPr>
            <a:endParaRPr lang="en-US" sz="6200"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5" name="Content Placeholder 4">
            <a:extLst>
              <a:ext uri="{FF2B5EF4-FFF2-40B4-BE49-F238E27FC236}">
                <a16:creationId xmlns:a16="http://schemas.microsoft.com/office/drawing/2014/main" id="{EA949AFC-3908-419C-8585-F70432B03A3D}"/>
              </a:ext>
            </a:extLst>
          </p:cNvPr>
          <p:cNvSpPr>
            <a:spLocks noGrp="1"/>
          </p:cNvSpPr>
          <p:nvPr>
            <p:ph sz="half" idx="2"/>
          </p:nvPr>
        </p:nvSpPr>
        <p:spPr>
          <a:xfrm>
            <a:off x="5888033" y="585926"/>
            <a:ext cx="4934479" cy="5617278"/>
          </a:xfrm>
        </p:spPr>
        <p:txBody>
          <a:bodyPr>
            <a:normAutofit fontScale="25000" lnSpcReduction="20000"/>
          </a:bodyPr>
          <a:lstStyle/>
          <a:p>
            <a:endParaRPr lang="en-US" dirty="0"/>
          </a:p>
          <a:p>
            <a:endParaRPr lang="en-US" dirty="0"/>
          </a:p>
          <a:p>
            <a:endParaRPr lang="en-US" dirty="0"/>
          </a:p>
          <a:p>
            <a:endParaRPr lang="en-US" dirty="0"/>
          </a:p>
          <a:p>
            <a:endParaRPr lang="en-US" sz="8000" dirty="0"/>
          </a:p>
          <a:p>
            <a:r>
              <a:rPr lang="en-US" sz="8000" b="1" dirty="0">
                <a:solidFill>
                  <a:schemeClr val="bg1"/>
                </a:solidFill>
              </a:rPr>
              <a:t>Past Year Nonmedical Pain Reliever Use</a:t>
            </a:r>
          </a:p>
          <a:p>
            <a:r>
              <a:rPr lang="en-US" sz="8000" b="1" dirty="0">
                <a:solidFill>
                  <a:schemeClr val="bg1"/>
                </a:solidFill>
              </a:rPr>
              <a:t>Perception of Great Risk of Smoking Marijuana Once a Month</a:t>
            </a:r>
          </a:p>
          <a:p>
            <a:r>
              <a:rPr lang="en-US" sz="8000" b="1" dirty="0">
                <a:solidFill>
                  <a:schemeClr val="bg1"/>
                </a:solidFill>
              </a:rPr>
              <a:t>Average Annual Marijuana Initiation Rate</a:t>
            </a:r>
          </a:p>
          <a:p>
            <a:pPr marL="0" indent="0">
              <a:buNone/>
            </a:pPr>
            <a:r>
              <a:rPr lang="en-US" sz="8000" b="1" i="1" dirty="0">
                <a:solidFill>
                  <a:schemeClr val="bg1"/>
                </a:solidFill>
              </a:rPr>
              <a:t>TOBACCO</a:t>
            </a:r>
          </a:p>
          <a:p>
            <a:r>
              <a:rPr lang="en-US" sz="8000" b="1" dirty="0">
                <a:solidFill>
                  <a:schemeClr val="bg1"/>
                </a:solidFill>
              </a:rPr>
              <a:t>Past Month Tobacco Product Use5</a:t>
            </a:r>
          </a:p>
          <a:p>
            <a:r>
              <a:rPr lang="en-US" sz="8000" b="1" dirty="0">
                <a:solidFill>
                  <a:schemeClr val="bg1"/>
                </a:solidFill>
              </a:rPr>
              <a:t>Past Month Cigarette Use</a:t>
            </a:r>
          </a:p>
          <a:p>
            <a:r>
              <a:rPr lang="en-US" sz="8000" b="1" dirty="0">
                <a:solidFill>
                  <a:schemeClr val="bg1"/>
                </a:solidFill>
              </a:rPr>
              <a:t>Perceptions of Great Risk  from Smoking One or More Packs of Cigarettes per Day</a:t>
            </a:r>
          </a:p>
          <a:p>
            <a:endParaRPr lang="en-US" sz="4200" b="1" dirty="0">
              <a:solidFill>
                <a:schemeClr val="bg1"/>
              </a:solidFill>
            </a:endParaRPr>
          </a:p>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DF25E2D5-72F7-4B31-B944-E3B86774BF9C}"/>
              </a:ext>
            </a:extLst>
          </p:cNvPr>
          <p:cNvSpPr txBox="1"/>
          <p:nvPr/>
        </p:nvSpPr>
        <p:spPr>
          <a:xfrm>
            <a:off x="177554" y="6180036"/>
            <a:ext cx="9039136" cy="615553"/>
          </a:xfrm>
          <a:prstGeom prst="rect">
            <a:avLst/>
          </a:prstGeom>
          <a:noFill/>
        </p:spPr>
        <p:txBody>
          <a:bodyPr wrap="square" rtlCol="0">
            <a:spAutoFit/>
          </a:bodyPr>
          <a:lstStyle/>
          <a:p>
            <a:r>
              <a:rPr lang="en-US" dirty="0"/>
              <a:t>*</a:t>
            </a:r>
            <a:r>
              <a:rPr lang="en-US" sz="1600" dirty="0"/>
              <a:t>Data reported by age group, and NM&amp;US health region, as percentages and 95% confidence intervals.</a:t>
            </a:r>
          </a:p>
        </p:txBody>
      </p:sp>
    </p:spTree>
    <p:extLst>
      <p:ext uri="{BB962C8B-B14F-4D97-AF65-F5344CB8AC3E}">
        <p14:creationId xmlns:p14="http://schemas.microsoft.com/office/powerpoint/2010/main" val="265747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2D9B-B5E7-460C-9C02-B1E14CC0376F}"/>
              </a:ext>
            </a:extLst>
          </p:cNvPr>
          <p:cNvSpPr>
            <a:spLocks noGrp="1"/>
          </p:cNvSpPr>
          <p:nvPr>
            <p:ph type="title"/>
          </p:nvPr>
        </p:nvSpPr>
        <p:spPr>
          <a:xfrm>
            <a:off x="613190" y="97654"/>
            <a:ext cx="7128138" cy="1014026"/>
          </a:xfrm>
        </p:spPr>
        <p:txBody>
          <a:bodyPr/>
          <a:lstStyle/>
          <a:p>
            <a:r>
              <a:rPr lang="en-US" dirty="0"/>
              <a:t>What has been updated?</a:t>
            </a:r>
          </a:p>
        </p:txBody>
      </p:sp>
      <p:sp>
        <p:nvSpPr>
          <p:cNvPr id="3" name="Content Placeholder 2">
            <a:extLst>
              <a:ext uri="{FF2B5EF4-FFF2-40B4-BE49-F238E27FC236}">
                <a16:creationId xmlns:a16="http://schemas.microsoft.com/office/drawing/2014/main" id="{CD3564C0-6C4E-497D-BD2B-8CA04CE4BD23}"/>
              </a:ext>
            </a:extLst>
          </p:cNvPr>
          <p:cNvSpPr>
            <a:spLocks noGrp="1"/>
          </p:cNvSpPr>
          <p:nvPr>
            <p:ph idx="1"/>
          </p:nvPr>
        </p:nvSpPr>
        <p:spPr>
          <a:xfrm>
            <a:off x="684212" y="1455937"/>
            <a:ext cx="9418576" cy="4656176"/>
          </a:xfrm>
        </p:spPr>
        <p:txBody>
          <a:bodyPr>
            <a:normAutofit/>
          </a:bodyPr>
          <a:lstStyle/>
          <a:p>
            <a:pPr lvl="1">
              <a:buFont typeface="Wingdings" panose="05000000000000000000" pitchFamily="2" charset="2"/>
              <a:buChar char="Ø"/>
            </a:pPr>
            <a:endParaRPr lang="en-US" sz="2000" dirty="0"/>
          </a:p>
          <a:p>
            <a:pPr lvl="1">
              <a:buFont typeface="Wingdings" panose="05000000000000000000" pitchFamily="2" charset="2"/>
              <a:buChar char="Ø"/>
            </a:pPr>
            <a:r>
              <a:rPr lang="en-US" sz="2100" b="1" dirty="0"/>
              <a:t>Death Data (BVRHS): </a:t>
            </a:r>
            <a:r>
              <a:rPr lang="en-US" sz="2100" b="1" dirty="0">
                <a:solidFill>
                  <a:schemeClr val="accent2"/>
                </a:solidFill>
              </a:rPr>
              <a:t>2016</a:t>
            </a:r>
          </a:p>
          <a:p>
            <a:pPr marL="457200" lvl="1" indent="0">
              <a:buNone/>
            </a:pPr>
            <a:endParaRPr lang="en-US" sz="2100" b="1" dirty="0"/>
          </a:p>
          <a:p>
            <a:pPr lvl="1">
              <a:buFont typeface="Wingdings" panose="05000000000000000000" pitchFamily="2" charset="2"/>
              <a:buChar char="Ø"/>
            </a:pPr>
            <a:r>
              <a:rPr lang="en-US" sz="2100" b="1" dirty="0"/>
              <a:t>Emergency Department Visits (DOH-EDD): </a:t>
            </a:r>
            <a:r>
              <a:rPr lang="en-US" sz="2100" b="1" dirty="0">
                <a:solidFill>
                  <a:schemeClr val="accent2"/>
                </a:solidFill>
              </a:rPr>
              <a:t>2016</a:t>
            </a:r>
          </a:p>
          <a:p>
            <a:pPr lvl="1">
              <a:buFont typeface="Wingdings" panose="05000000000000000000" pitchFamily="2" charset="2"/>
              <a:buChar char="Ø"/>
            </a:pPr>
            <a:endParaRPr lang="en-US" sz="2100" b="1" dirty="0">
              <a:solidFill>
                <a:srgbClr val="FFFF00"/>
              </a:solidFill>
            </a:endParaRPr>
          </a:p>
          <a:p>
            <a:pPr lvl="1">
              <a:buFont typeface="Wingdings" panose="05000000000000000000" pitchFamily="2" charset="2"/>
              <a:buChar char="Ø"/>
            </a:pPr>
            <a:r>
              <a:rPr lang="en-US" sz="2100" b="1" dirty="0"/>
              <a:t>Hospital Inpatient Discharges (DOH-HIDD): </a:t>
            </a:r>
            <a:r>
              <a:rPr lang="en-US" sz="2100" b="1" dirty="0">
                <a:solidFill>
                  <a:schemeClr val="accent2"/>
                </a:solidFill>
              </a:rPr>
              <a:t>2016</a:t>
            </a:r>
          </a:p>
          <a:p>
            <a:pPr marL="457200" lvl="1" indent="0">
              <a:buNone/>
            </a:pPr>
            <a:endParaRPr lang="en-US" sz="2100" b="1" dirty="0">
              <a:solidFill>
                <a:schemeClr val="accent2"/>
              </a:solidFill>
            </a:endParaRPr>
          </a:p>
          <a:p>
            <a:pPr lvl="1">
              <a:buFont typeface="Wingdings" panose="05000000000000000000" pitchFamily="2" charset="2"/>
              <a:buChar char="Ø"/>
            </a:pPr>
            <a:r>
              <a:rPr lang="en-US" sz="2100" b="1" dirty="0"/>
              <a:t>Behavioral Risk Factor Surveillance System (BRFSS): </a:t>
            </a:r>
            <a:r>
              <a:rPr lang="en-US" sz="2100" b="1" dirty="0">
                <a:solidFill>
                  <a:schemeClr val="accent2"/>
                </a:solidFill>
              </a:rPr>
              <a:t>2016</a:t>
            </a:r>
          </a:p>
          <a:p>
            <a:pPr marL="457200" lvl="1" indent="0">
              <a:buNone/>
            </a:pPr>
            <a:endParaRPr lang="en-US" sz="2100" b="1" dirty="0">
              <a:solidFill>
                <a:srgbClr val="FFFF00"/>
              </a:solidFill>
            </a:endParaRPr>
          </a:p>
          <a:p>
            <a:pPr lvl="1">
              <a:buFont typeface="Wingdings" panose="05000000000000000000" pitchFamily="2" charset="2"/>
              <a:buChar char="Ø"/>
            </a:pPr>
            <a:r>
              <a:rPr lang="en-US" sz="2100" b="1" dirty="0"/>
              <a:t>Updated Appendices</a:t>
            </a:r>
          </a:p>
          <a:p>
            <a:endParaRPr lang="en-US" dirty="0"/>
          </a:p>
        </p:txBody>
      </p:sp>
    </p:spTree>
    <p:extLst>
      <p:ext uri="{BB962C8B-B14F-4D97-AF65-F5344CB8AC3E}">
        <p14:creationId xmlns:p14="http://schemas.microsoft.com/office/powerpoint/2010/main" val="1585245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AA37-B591-472B-8D94-CD17BE4A9CD7}"/>
              </a:ext>
            </a:extLst>
          </p:cNvPr>
          <p:cNvSpPr>
            <a:spLocks noGrp="1"/>
          </p:cNvSpPr>
          <p:nvPr>
            <p:ph type="title"/>
          </p:nvPr>
        </p:nvSpPr>
        <p:spPr>
          <a:xfrm>
            <a:off x="346860" y="62145"/>
            <a:ext cx="5760977" cy="535652"/>
          </a:xfrm>
        </p:spPr>
        <p:txBody>
          <a:bodyPr>
            <a:normAutofit fontScale="90000"/>
          </a:bodyPr>
          <a:lstStyle/>
          <a:p>
            <a:r>
              <a:rPr lang="en-US" dirty="0"/>
              <a:t>the 2014-2015 NSDUH</a:t>
            </a:r>
          </a:p>
        </p:txBody>
      </p:sp>
      <p:sp>
        <p:nvSpPr>
          <p:cNvPr id="3" name="Content Placeholder 2">
            <a:extLst>
              <a:ext uri="{FF2B5EF4-FFF2-40B4-BE49-F238E27FC236}">
                <a16:creationId xmlns:a16="http://schemas.microsoft.com/office/drawing/2014/main" id="{E2791842-99C8-4888-A946-48F529B8B3AA}"/>
              </a:ext>
            </a:extLst>
          </p:cNvPr>
          <p:cNvSpPr>
            <a:spLocks noGrp="1"/>
          </p:cNvSpPr>
          <p:nvPr>
            <p:ph sz="half" idx="2"/>
          </p:nvPr>
        </p:nvSpPr>
        <p:spPr>
          <a:xfrm>
            <a:off x="258948" y="701335"/>
            <a:ext cx="4937655" cy="4580878"/>
          </a:xfrm>
        </p:spPr>
        <p:txBody>
          <a:bodyPr>
            <a:normAutofit fontScale="40000" lnSpcReduction="20000"/>
          </a:bodyPr>
          <a:lstStyle/>
          <a:p>
            <a:r>
              <a:rPr lang="en-US" sz="5000" b="1" dirty="0">
                <a:solidFill>
                  <a:schemeClr val="bg1"/>
                </a:solidFill>
              </a:rPr>
              <a:t>Measures used*:</a:t>
            </a:r>
          </a:p>
          <a:p>
            <a:pPr marL="0" indent="0">
              <a:buNone/>
            </a:pPr>
            <a:r>
              <a:rPr lang="en-US" sz="5000" b="1" i="1" dirty="0">
                <a:solidFill>
                  <a:schemeClr val="bg1"/>
                </a:solidFill>
              </a:rPr>
              <a:t>ILLICIT DRUGS</a:t>
            </a:r>
          </a:p>
          <a:p>
            <a:pPr>
              <a:buFont typeface="Wingdings" panose="05000000000000000000" pitchFamily="2" charset="2"/>
              <a:buChar char="Ø"/>
            </a:pPr>
            <a:r>
              <a:rPr lang="en-US" sz="5000" b="1" dirty="0">
                <a:solidFill>
                  <a:schemeClr val="bg1"/>
                </a:solidFill>
              </a:rPr>
              <a:t>Past Year Marijuana Use </a:t>
            </a:r>
          </a:p>
          <a:p>
            <a:pPr>
              <a:buFont typeface="Wingdings" panose="05000000000000000000" pitchFamily="2" charset="2"/>
              <a:buChar char="Ø"/>
            </a:pPr>
            <a:r>
              <a:rPr lang="en-US" sz="5000" b="1" dirty="0">
                <a:solidFill>
                  <a:schemeClr val="bg1"/>
                </a:solidFill>
              </a:rPr>
              <a:t>Past Month Marijuana Use</a:t>
            </a:r>
          </a:p>
          <a:p>
            <a:pPr>
              <a:buFont typeface="Wingdings" panose="05000000000000000000" pitchFamily="2" charset="2"/>
              <a:buChar char="Ø"/>
            </a:pPr>
            <a:r>
              <a:rPr lang="en-US" sz="5000" b="1" dirty="0">
                <a:solidFill>
                  <a:schemeClr val="bg1"/>
                </a:solidFill>
              </a:rPr>
              <a:t>Past Year Cocaine Use</a:t>
            </a:r>
          </a:p>
          <a:p>
            <a:pPr>
              <a:buFont typeface="Wingdings" panose="05000000000000000000" pitchFamily="2" charset="2"/>
              <a:buChar char="Ø"/>
            </a:pPr>
            <a:r>
              <a:rPr lang="en-US" sz="5000" b="1" dirty="0">
                <a:solidFill>
                  <a:schemeClr val="bg1"/>
                </a:solidFill>
              </a:rPr>
              <a:t>Past Year Heroin Use </a:t>
            </a:r>
          </a:p>
          <a:p>
            <a:pPr>
              <a:buFont typeface="Wingdings" panose="05000000000000000000" pitchFamily="2" charset="2"/>
              <a:buChar char="Ø"/>
            </a:pPr>
            <a:r>
              <a:rPr lang="en-US" sz="5000" b="1" dirty="0">
                <a:solidFill>
                  <a:schemeClr val="bg1"/>
                </a:solidFill>
              </a:rPr>
              <a:t>First Use of Marijuana</a:t>
            </a:r>
          </a:p>
          <a:p>
            <a:pPr marL="0" indent="0">
              <a:buNone/>
            </a:pPr>
            <a:r>
              <a:rPr lang="en-US" sz="5000" b="1" i="1" dirty="0">
                <a:solidFill>
                  <a:schemeClr val="bg1"/>
                </a:solidFill>
              </a:rPr>
              <a:t>ALCOHOL</a:t>
            </a:r>
          </a:p>
          <a:p>
            <a:pPr>
              <a:buFont typeface="Wingdings" panose="05000000000000000000" pitchFamily="2" charset="2"/>
              <a:buChar char="Ø"/>
            </a:pPr>
            <a:r>
              <a:rPr lang="en-US" sz="5000" b="1" dirty="0">
                <a:solidFill>
                  <a:schemeClr val="bg1"/>
                </a:solidFill>
              </a:rPr>
              <a:t>Past Month Alcohol Use </a:t>
            </a:r>
          </a:p>
          <a:p>
            <a:pPr>
              <a:buFont typeface="Wingdings" panose="05000000000000000000" pitchFamily="2" charset="2"/>
              <a:buChar char="Ø"/>
            </a:pPr>
            <a:r>
              <a:rPr lang="en-US" sz="5000" b="1" dirty="0">
                <a:solidFill>
                  <a:schemeClr val="bg1"/>
                </a:solidFill>
              </a:rPr>
              <a:t>Past Month Alcohol Use (12-20 Years)</a:t>
            </a:r>
          </a:p>
          <a:p>
            <a:pPr>
              <a:buFont typeface="Wingdings" panose="05000000000000000000" pitchFamily="2" charset="2"/>
              <a:buChar char="Ø"/>
            </a:pPr>
            <a:endParaRPr lang="en-US" dirty="0"/>
          </a:p>
        </p:txBody>
      </p:sp>
      <p:sp>
        <p:nvSpPr>
          <p:cNvPr id="7" name="Content Placeholder 6">
            <a:extLst>
              <a:ext uri="{FF2B5EF4-FFF2-40B4-BE49-F238E27FC236}">
                <a16:creationId xmlns:a16="http://schemas.microsoft.com/office/drawing/2014/main" id="{3B37C0E8-83C7-40F8-A3F7-ED11DDBE030E}"/>
              </a:ext>
            </a:extLst>
          </p:cNvPr>
          <p:cNvSpPr>
            <a:spLocks noGrp="1"/>
          </p:cNvSpPr>
          <p:nvPr>
            <p:ph sz="quarter" idx="4"/>
          </p:nvPr>
        </p:nvSpPr>
        <p:spPr>
          <a:xfrm>
            <a:off x="5815422" y="701335"/>
            <a:ext cx="4929188" cy="4776187"/>
          </a:xfrm>
        </p:spPr>
        <p:txBody>
          <a:bodyPr>
            <a:normAutofit fontScale="92500" lnSpcReduction="10000"/>
          </a:bodyPr>
          <a:lstStyle/>
          <a:p>
            <a:pPr marL="0" indent="0">
              <a:buNone/>
            </a:pPr>
            <a:r>
              <a:rPr lang="en-US" sz="2200" b="1" i="1" dirty="0">
                <a:solidFill>
                  <a:schemeClr val="bg1"/>
                </a:solidFill>
              </a:rPr>
              <a:t>PAST YEAR ALCOHOL USE DISORDER</a:t>
            </a:r>
          </a:p>
          <a:p>
            <a:r>
              <a:rPr lang="en-US" sz="2200" b="1" dirty="0">
                <a:solidFill>
                  <a:schemeClr val="bg1"/>
                </a:solidFill>
              </a:rPr>
              <a:t>Alcohol Dependence </a:t>
            </a:r>
          </a:p>
          <a:p>
            <a:r>
              <a:rPr lang="en-US" sz="2200" b="1" dirty="0">
                <a:solidFill>
                  <a:schemeClr val="bg1"/>
                </a:solidFill>
              </a:rPr>
              <a:t>Alcohol Use Disorder </a:t>
            </a:r>
          </a:p>
          <a:p>
            <a:pPr marL="0" indent="0">
              <a:buNone/>
            </a:pPr>
            <a:r>
              <a:rPr lang="en-US" sz="2200" b="1" dirty="0">
                <a:solidFill>
                  <a:schemeClr val="bg1"/>
                </a:solidFill>
              </a:rPr>
              <a:t>TOBACCO PRODUCTS</a:t>
            </a:r>
          </a:p>
          <a:p>
            <a:r>
              <a:rPr lang="en-US" sz="2200" b="1" dirty="0">
                <a:solidFill>
                  <a:schemeClr val="bg1"/>
                </a:solidFill>
              </a:rPr>
              <a:t>Past Month Tobacco Product Use</a:t>
            </a:r>
          </a:p>
          <a:p>
            <a:r>
              <a:rPr lang="en-US" sz="2200" b="1" dirty="0">
                <a:solidFill>
                  <a:schemeClr val="bg1"/>
                </a:solidFill>
              </a:rPr>
              <a:t>Past Month Cigarette Use</a:t>
            </a:r>
          </a:p>
          <a:p>
            <a:pPr marL="0" indent="0">
              <a:buNone/>
            </a:pPr>
            <a:r>
              <a:rPr lang="en-US" sz="2200" b="1" i="1" dirty="0">
                <a:solidFill>
                  <a:schemeClr val="bg1"/>
                </a:solidFill>
              </a:rPr>
              <a:t>PAST YEAR MENTAL HEALTH ISSUES</a:t>
            </a:r>
          </a:p>
          <a:p>
            <a:r>
              <a:rPr lang="en-US" sz="2200" b="1" dirty="0">
                <a:solidFill>
                  <a:schemeClr val="bg1"/>
                </a:solidFill>
              </a:rPr>
              <a:t>Major Depressive Episode</a:t>
            </a:r>
          </a:p>
          <a:p>
            <a:r>
              <a:rPr lang="en-US" sz="2200" b="1" dirty="0">
                <a:solidFill>
                  <a:schemeClr val="bg1"/>
                </a:solidFill>
              </a:rPr>
              <a:t>Serious Mental Illness</a:t>
            </a:r>
          </a:p>
          <a:p>
            <a:r>
              <a:rPr lang="en-US" sz="2200" b="1" dirty="0">
                <a:solidFill>
                  <a:schemeClr val="bg1"/>
                </a:solidFill>
              </a:rPr>
              <a:t>Any Mental Illness</a:t>
            </a:r>
          </a:p>
          <a:p>
            <a:r>
              <a:rPr lang="en-US" sz="2200" b="1" dirty="0">
                <a:solidFill>
                  <a:schemeClr val="bg1"/>
                </a:solidFill>
              </a:rPr>
              <a:t>Had Serious Thoughts of Suicide</a:t>
            </a:r>
          </a:p>
          <a:p>
            <a:endParaRPr lang="en-US" dirty="0"/>
          </a:p>
        </p:txBody>
      </p:sp>
      <p:sp>
        <p:nvSpPr>
          <p:cNvPr id="8" name="TextBox 7">
            <a:extLst>
              <a:ext uri="{FF2B5EF4-FFF2-40B4-BE49-F238E27FC236}">
                <a16:creationId xmlns:a16="http://schemas.microsoft.com/office/drawing/2014/main" id="{36A7FE8F-02E8-4888-84D9-4E1BB2A7B7B6}"/>
              </a:ext>
            </a:extLst>
          </p:cNvPr>
          <p:cNvSpPr txBox="1"/>
          <p:nvPr/>
        </p:nvSpPr>
        <p:spPr>
          <a:xfrm>
            <a:off x="258948" y="5385752"/>
            <a:ext cx="9039136" cy="615553"/>
          </a:xfrm>
          <a:prstGeom prst="rect">
            <a:avLst/>
          </a:prstGeom>
          <a:noFill/>
        </p:spPr>
        <p:txBody>
          <a:bodyPr wrap="square" rtlCol="0">
            <a:spAutoFit/>
          </a:bodyPr>
          <a:lstStyle/>
          <a:p>
            <a:r>
              <a:rPr lang="en-US" dirty="0"/>
              <a:t>*</a:t>
            </a:r>
            <a:r>
              <a:rPr lang="en-US" sz="1600" dirty="0"/>
              <a:t>Data reported by age group, and US health region, as estimated numbers (in thousands), and percentages.</a:t>
            </a:r>
          </a:p>
        </p:txBody>
      </p:sp>
    </p:spTree>
    <p:extLst>
      <p:ext uri="{BB962C8B-B14F-4D97-AF65-F5344CB8AC3E}">
        <p14:creationId xmlns:p14="http://schemas.microsoft.com/office/powerpoint/2010/main" val="23244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A8B5FF98-BD3D-4A01-A045-51EE7C22DD84}"/>
              </a:ext>
            </a:extLst>
          </p:cNvPr>
          <p:cNvGraphicFramePr/>
          <p:nvPr/>
        </p:nvGraphicFramePr>
        <p:xfrm>
          <a:off x="1047565" y="692458"/>
          <a:ext cx="9667783" cy="313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3D4490EC-E8AE-49B7-9B86-993762C86BB8}"/>
              </a:ext>
            </a:extLst>
          </p:cNvPr>
          <p:cNvGraphicFramePr/>
          <p:nvPr>
            <p:extLst>
              <p:ext uri="{D42A27DB-BD31-4B8C-83A1-F6EECF244321}">
                <p14:modId xmlns:p14="http://schemas.microsoft.com/office/powerpoint/2010/main" val="4134061782"/>
              </p:ext>
            </p:extLst>
          </p:nvPr>
        </p:nvGraphicFramePr>
        <p:xfrm>
          <a:off x="942108" y="4368800"/>
          <a:ext cx="7583055" cy="17179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9195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AEA7B-CD35-4E7C-902F-2E6DB316BF8F}"/>
              </a:ext>
            </a:extLst>
          </p:cNvPr>
          <p:cNvSpPr>
            <a:spLocks noGrp="1"/>
          </p:cNvSpPr>
          <p:nvPr>
            <p:ph type="title"/>
          </p:nvPr>
        </p:nvSpPr>
        <p:spPr>
          <a:xfrm>
            <a:off x="364616" y="113642"/>
            <a:ext cx="4340549" cy="561061"/>
          </a:xfrm>
        </p:spPr>
        <p:txBody>
          <a:bodyPr>
            <a:noAutofit/>
          </a:bodyPr>
          <a:lstStyle/>
          <a:p>
            <a:r>
              <a:rPr lang="en-US" dirty="0"/>
              <a:t>Mortality</a:t>
            </a:r>
          </a:p>
        </p:txBody>
      </p:sp>
      <p:graphicFrame>
        <p:nvGraphicFramePr>
          <p:cNvPr id="4" name="Content Placeholder 3">
            <a:extLst>
              <a:ext uri="{FF2B5EF4-FFF2-40B4-BE49-F238E27FC236}">
                <a16:creationId xmlns:a16="http://schemas.microsoft.com/office/drawing/2014/main" id="{D83621BB-3C65-4949-BB56-0E1EC506B090}"/>
              </a:ext>
            </a:extLst>
          </p:cNvPr>
          <p:cNvGraphicFramePr>
            <a:graphicFrameLocks noGrp="1"/>
          </p:cNvGraphicFramePr>
          <p:nvPr>
            <p:ph idx="1"/>
            <p:extLst>
              <p:ext uri="{D42A27DB-BD31-4B8C-83A1-F6EECF244321}">
                <p14:modId xmlns:p14="http://schemas.microsoft.com/office/powerpoint/2010/main" val="4006011560"/>
              </p:ext>
            </p:extLst>
          </p:nvPr>
        </p:nvGraphicFramePr>
        <p:xfrm>
          <a:off x="301840" y="836925"/>
          <a:ext cx="11464662" cy="5699760"/>
        </p:xfrm>
        <a:graphic>
          <a:graphicData uri="http://schemas.openxmlformats.org/drawingml/2006/table">
            <a:tbl>
              <a:tblPr firstRow="1" bandRow="1">
                <a:tableStyleId>{5C22544A-7EE6-4342-B048-85BDC9FD1C3A}</a:tableStyleId>
              </a:tblPr>
              <a:tblGrid>
                <a:gridCol w="3821554">
                  <a:extLst>
                    <a:ext uri="{9D8B030D-6E8A-4147-A177-3AD203B41FA5}">
                      <a16:colId xmlns:a16="http://schemas.microsoft.com/office/drawing/2014/main" val="2203342120"/>
                    </a:ext>
                  </a:extLst>
                </a:gridCol>
                <a:gridCol w="3821554">
                  <a:extLst>
                    <a:ext uri="{9D8B030D-6E8A-4147-A177-3AD203B41FA5}">
                      <a16:colId xmlns:a16="http://schemas.microsoft.com/office/drawing/2014/main" val="1186535141"/>
                    </a:ext>
                  </a:extLst>
                </a:gridCol>
                <a:gridCol w="3821554">
                  <a:extLst>
                    <a:ext uri="{9D8B030D-6E8A-4147-A177-3AD203B41FA5}">
                      <a16:colId xmlns:a16="http://schemas.microsoft.com/office/drawing/2014/main" val="3732249780"/>
                    </a:ext>
                  </a:extLst>
                </a:gridCol>
              </a:tblGrid>
              <a:tr h="370840">
                <a:tc>
                  <a:txBody>
                    <a:bodyPr/>
                    <a:lstStyle/>
                    <a:p>
                      <a:pPr algn="ctr"/>
                      <a:r>
                        <a:rPr lang="en-US" sz="2000" dirty="0"/>
                        <a:t>Indicator</a:t>
                      </a:r>
                    </a:p>
                  </a:txBody>
                  <a:tcPr/>
                </a:tc>
                <a:tc>
                  <a:txBody>
                    <a:bodyPr/>
                    <a:lstStyle/>
                    <a:p>
                      <a:pPr algn="ctr"/>
                      <a:r>
                        <a:rPr lang="en-US" sz="2000" dirty="0"/>
                        <a:t>2015</a:t>
                      </a:r>
                    </a:p>
                  </a:txBody>
                  <a:tcPr/>
                </a:tc>
                <a:tc>
                  <a:txBody>
                    <a:bodyPr/>
                    <a:lstStyle/>
                    <a:p>
                      <a:pPr algn="ctr"/>
                      <a:r>
                        <a:rPr lang="en-US" sz="2000" dirty="0"/>
                        <a:t>2016</a:t>
                      </a:r>
                    </a:p>
                  </a:txBody>
                  <a:tcPr/>
                </a:tc>
                <a:extLst>
                  <a:ext uri="{0D108BD9-81ED-4DB2-BD59-A6C34878D82A}">
                    <a16:rowId xmlns:a16="http://schemas.microsoft.com/office/drawing/2014/main" val="3796641059"/>
                  </a:ext>
                </a:extLst>
              </a:tr>
              <a:tr h="370840">
                <a:tc>
                  <a:txBody>
                    <a:bodyPr/>
                    <a:lstStyle/>
                    <a:p>
                      <a:pPr algn="ctr"/>
                      <a:r>
                        <a:rPr lang="en-US" sz="2000" dirty="0"/>
                        <a:t>Alcohol-related Deaths</a:t>
                      </a:r>
                    </a:p>
                  </a:txBody>
                  <a:tcPr/>
                </a:tc>
                <a:tc>
                  <a:txBody>
                    <a:bodyPr/>
                    <a:lstStyle/>
                    <a:p>
                      <a:pPr algn="ctr"/>
                      <a:r>
                        <a:rPr lang="en-US" sz="2000" dirty="0"/>
                        <a:t>65.7</a:t>
                      </a:r>
                    </a:p>
                  </a:txBody>
                  <a:tcPr/>
                </a:tc>
                <a:tc>
                  <a:txBody>
                    <a:bodyPr/>
                    <a:lstStyle/>
                    <a:p>
                      <a:pPr algn="ctr"/>
                      <a:r>
                        <a:rPr lang="en-US" sz="2000" dirty="0"/>
                        <a:t>66.0</a:t>
                      </a:r>
                    </a:p>
                  </a:txBody>
                  <a:tcPr/>
                </a:tc>
                <a:extLst>
                  <a:ext uri="{0D108BD9-81ED-4DB2-BD59-A6C34878D82A}">
                    <a16:rowId xmlns:a16="http://schemas.microsoft.com/office/drawing/2014/main" val="670969433"/>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Alcohol-related Chronic Disease Deaths</a:t>
                      </a:r>
                    </a:p>
                    <a:p>
                      <a:pPr algn="ctr"/>
                      <a:endParaRPr lang="en-US" sz="2000" dirty="0"/>
                    </a:p>
                  </a:txBody>
                  <a:tcPr/>
                </a:tc>
                <a:tc>
                  <a:txBody>
                    <a:bodyPr/>
                    <a:lstStyle/>
                    <a:p>
                      <a:pPr algn="ctr"/>
                      <a:r>
                        <a:rPr lang="en-US" sz="2000" dirty="0"/>
                        <a:t>35.8</a:t>
                      </a:r>
                    </a:p>
                  </a:txBody>
                  <a:tcPr/>
                </a:tc>
                <a:tc>
                  <a:txBody>
                    <a:bodyPr/>
                    <a:lstStyle/>
                    <a:p>
                      <a:pPr algn="ctr"/>
                      <a:r>
                        <a:rPr lang="en-US" sz="2000" dirty="0"/>
                        <a:t>35.0</a:t>
                      </a:r>
                    </a:p>
                  </a:txBody>
                  <a:tcPr/>
                </a:tc>
                <a:extLst>
                  <a:ext uri="{0D108BD9-81ED-4DB2-BD59-A6C34878D82A}">
                    <a16:rowId xmlns:a16="http://schemas.microsoft.com/office/drawing/2014/main" val="703760252"/>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Alcohol-related Chronic Liver Disease Deaths</a:t>
                      </a:r>
                    </a:p>
                    <a:p>
                      <a:pPr algn="ctr"/>
                      <a:endParaRPr lang="en-US" sz="2000" dirty="0"/>
                    </a:p>
                  </a:txBody>
                  <a:tcPr/>
                </a:tc>
                <a:tc>
                  <a:txBody>
                    <a:bodyPr/>
                    <a:lstStyle/>
                    <a:p>
                      <a:pPr algn="ctr"/>
                      <a:r>
                        <a:rPr lang="en-US" sz="2000" dirty="0"/>
                        <a:t>21.5</a:t>
                      </a:r>
                    </a:p>
                  </a:txBody>
                  <a:tcPr/>
                </a:tc>
                <a:tc>
                  <a:txBody>
                    <a:bodyPr/>
                    <a:lstStyle/>
                    <a:p>
                      <a:pPr algn="ctr"/>
                      <a:r>
                        <a:rPr lang="en-US" sz="2000" dirty="0"/>
                        <a:t>21.5</a:t>
                      </a:r>
                    </a:p>
                  </a:txBody>
                  <a:tcPr/>
                </a:tc>
                <a:extLst>
                  <a:ext uri="{0D108BD9-81ED-4DB2-BD59-A6C34878D82A}">
                    <a16:rowId xmlns:a16="http://schemas.microsoft.com/office/drawing/2014/main" val="4190329003"/>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Alcohol-related Injury Deaths</a:t>
                      </a:r>
                    </a:p>
                    <a:p>
                      <a:pPr algn="ctr"/>
                      <a:endParaRPr lang="en-US" sz="2000" dirty="0"/>
                    </a:p>
                  </a:txBody>
                  <a:tcPr/>
                </a:tc>
                <a:tc>
                  <a:txBody>
                    <a:bodyPr/>
                    <a:lstStyle/>
                    <a:p>
                      <a:pPr algn="ctr"/>
                      <a:r>
                        <a:rPr lang="en-US" sz="2000" dirty="0"/>
                        <a:t>29.9</a:t>
                      </a:r>
                    </a:p>
                  </a:txBody>
                  <a:tcPr/>
                </a:tc>
                <a:tc>
                  <a:txBody>
                    <a:bodyPr/>
                    <a:lstStyle/>
                    <a:p>
                      <a:pPr algn="ctr"/>
                      <a:r>
                        <a:rPr lang="en-US" sz="2000" dirty="0"/>
                        <a:t>31.0</a:t>
                      </a:r>
                    </a:p>
                  </a:txBody>
                  <a:tcPr/>
                </a:tc>
                <a:extLst>
                  <a:ext uri="{0D108BD9-81ED-4DB2-BD59-A6C34878D82A}">
                    <a16:rowId xmlns:a16="http://schemas.microsoft.com/office/drawing/2014/main" val="491882152"/>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dirty="0"/>
                        <a:t>Alcohol-related Motor Vehicle Crash Deaths</a:t>
                      </a:r>
                    </a:p>
                    <a:p>
                      <a:pPr algn="ctr"/>
                      <a:endParaRPr lang="en-US" sz="2000" dirty="0"/>
                    </a:p>
                  </a:txBody>
                  <a:tcPr/>
                </a:tc>
                <a:tc>
                  <a:txBody>
                    <a:bodyPr/>
                    <a:lstStyle/>
                    <a:p>
                      <a:pPr algn="ctr"/>
                      <a:r>
                        <a:rPr lang="en-US" sz="2000" dirty="0"/>
                        <a:t>4.7</a:t>
                      </a:r>
                    </a:p>
                  </a:txBody>
                  <a:tcPr/>
                </a:tc>
                <a:tc>
                  <a:txBody>
                    <a:bodyPr/>
                    <a:lstStyle/>
                    <a:p>
                      <a:pPr algn="ctr"/>
                      <a:r>
                        <a:rPr lang="en-US" sz="2000" dirty="0"/>
                        <a:t>Data not available at print time.</a:t>
                      </a:r>
                    </a:p>
                  </a:txBody>
                  <a:tcPr/>
                </a:tc>
                <a:extLst>
                  <a:ext uri="{0D108BD9-81ED-4DB2-BD59-A6C34878D82A}">
                    <a16:rowId xmlns:a16="http://schemas.microsoft.com/office/drawing/2014/main" val="3579938103"/>
                  </a:ext>
                </a:extLst>
              </a:tr>
              <a:tr h="370840">
                <a:tc>
                  <a:txBody>
                    <a:bodyPr/>
                    <a:lstStyle/>
                    <a:p>
                      <a:pPr algn="ctr"/>
                      <a:r>
                        <a:rPr lang="en-US" sz="2000" dirty="0"/>
                        <a:t>Smoking-related Deaths</a:t>
                      </a:r>
                    </a:p>
                  </a:txBody>
                  <a:tcPr/>
                </a:tc>
                <a:tc>
                  <a:txBody>
                    <a:bodyPr/>
                    <a:lstStyle/>
                    <a:p>
                      <a:pPr algn="ctr"/>
                      <a:r>
                        <a:rPr lang="en-US" sz="2000" dirty="0"/>
                        <a:t>95.6</a:t>
                      </a:r>
                    </a:p>
                  </a:txBody>
                  <a:tcPr/>
                </a:tc>
                <a:tc>
                  <a:txBody>
                    <a:bodyPr/>
                    <a:lstStyle/>
                    <a:p>
                      <a:pPr algn="ctr"/>
                      <a:r>
                        <a:rPr lang="en-US" sz="2000" dirty="0"/>
                        <a:t>95.2</a:t>
                      </a:r>
                    </a:p>
                  </a:txBody>
                  <a:tcPr/>
                </a:tc>
                <a:extLst>
                  <a:ext uri="{0D108BD9-81ED-4DB2-BD59-A6C34878D82A}">
                    <a16:rowId xmlns:a16="http://schemas.microsoft.com/office/drawing/2014/main" val="517440392"/>
                  </a:ext>
                </a:extLst>
              </a:tr>
              <a:tr h="370840">
                <a:tc>
                  <a:txBody>
                    <a:bodyPr/>
                    <a:lstStyle/>
                    <a:p>
                      <a:pPr algn="ctr"/>
                      <a:r>
                        <a:rPr lang="en-US" sz="2000" dirty="0"/>
                        <a:t>Drug Overdose Deaths</a:t>
                      </a:r>
                    </a:p>
                  </a:txBody>
                  <a:tcPr/>
                </a:tc>
                <a:tc>
                  <a:txBody>
                    <a:bodyPr/>
                    <a:lstStyle/>
                    <a:p>
                      <a:pPr algn="ctr"/>
                      <a:r>
                        <a:rPr lang="en-US" sz="2000" dirty="0"/>
                        <a:t>24.8</a:t>
                      </a:r>
                    </a:p>
                  </a:txBody>
                  <a:tcPr/>
                </a:tc>
                <a:tc>
                  <a:txBody>
                    <a:bodyPr/>
                    <a:lstStyle/>
                    <a:p>
                      <a:pPr algn="ctr"/>
                      <a:r>
                        <a:rPr lang="en-US" sz="2000" dirty="0"/>
                        <a:t>24.8</a:t>
                      </a:r>
                    </a:p>
                  </a:txBody>
                  <a:tcPr/>
                </a:tc>
                <a:extLst>
                  <a:ext uri="{0D108BD9-81ED-4DB2-BD59-A6C34878D82A}">
                    <a16:rowId xmlns:a16="http://schemas.microsoft.com/office/drawing/2014/main" val="1994834759"/>
                  </a:ext>
                </a:extLst>
              </a:tr>
              <a:tr h="370840">
                <a:tc>
                  <a:txBody>
                    <a:bodyPr/>
                    <a:lstStyle/>
                    <a:p>
                      <a:pPr algn="ctr"/>
                      <a:r>
                        <a:rPr lang="en-US" sz="2000" dirty="0"/>
                        <a:t>Suicide</a:t>
                      </a:r>
                    </a:p>
                  </a:txBody>
                  <a:tcPr/>
                </a:tc>
                <a:tc>
                  <a:txBody>
                    <a:bodyPr/>
                    <a:lstStyle/>
                    <a:p>
                      <a:pPr algn="ctr"/>
                      <a:r>
                        <a:rPr lang="en-US" sz="2000" dirty="0"/>
                        <a:t>23.5</a:t>
                      </a:r>
                    </a:p>
                  </a:txBody>
                  <a:tcPr/>
                </a:tc>
                <a:tc>
                  <a:txBody>
                    <a:bodyPr/>
                    <a:lstStyle/>
                    <a:p>
                      <a:pPr algn="ctr"/>
                      <a:r>
                        <a:rPr lang="en-US" sz="2000" dirty="0"/>
                        <a:t>22.2</a:t>
                      </a:r>
                    </a:p>
                  </a:txBody>
                  <a:tcPr/>
                </a:tc>
                <a:extLst>
                  <a:ext uri="{0D108BD9-81ED-4DB2-BD59-A6C34878D82A}">
                    <a16:rowId xmlns:a16="http://schemas.microsoft.com/office/drawing/2014/main" val="1766783117"/>
                  </a:ext>
                </a:extLst>
              </a:tr>
            </a:tbl>
          </a:graphicData>
        </a:graphic>
      </p:graphicFrame>
      <p:sp>
        <p:nvSpPr>
          <p:cNvPr id="5" name="TextBox 4">
            <a:extLst>
              <a:ext uri="{FF2B5EF4-FFF2-40B4-BE49-F238E27FC236}">
                <a16:creationId xmlns:a16="http://schemas.microsoft.com/office/drawing/2014/main" id="{ACFBE45D-8FDF-48C3-A9F9-7901F5B9870F}"/>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158563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43A6-7B16-43B9-8A1E-F83195166C22}"/>
              </a:ext>
            </a:extLst>
          </p:cNvPr>
          <p:cNvSpPr>
            <a:spLocks noGrp="1"/>
          </p:cNvSpPr>
          <p:nvPr>
            <p:ph type="title"/>
          </p:nvPr>
        </p:nvSpPr>
        <p:spPr>
          <a:xfrm>
            <a:off x="444515" y="109986"/>
            <a:ext cx="4571369" cy="516877"/>
          </a:xfrm>
        </p:spPr>
        <p:txBody>
          <a:bodyPr>
            <a:normAutofit fontScale="90000"/>
          </a:bodyPr>
          <a:lstStyle/>
          <a:p>
            <a:r>
              <a:rPr lang="en-US" sz="4000" dirty="0"/>
              <a:t>Mortality</a:t>
            </a:r>
            <a:endParaRPr lang="en-US" dirty="0"/>
          </a:p>
        </p:txBody>
      </p:sp>
      <p:sp>
        <p:nvSpPr>
          <p:cNvPr id="3" name="Content Placeholder 2">
            <a:extLst>
              <a:ext uri="{FF2B5EF4-FFF2-40B4-BE49-F238E27FC236}">
                <a16:creationId xmlns:a16="http://schemas.microsoft.com/office/drawing/2014/main" id="{759AD8F1-88BD-4533-A63D-70D71C726468}"/>
              </a:ext>
            </a:extLst>
          </p:cNvPr>
          <p:cNvSpPr>
            <a:spLocks noGrp="1"/>
          </p:cNvSpPr>
          <p:nvPr>
            <p:ph idx="1"/>
          </p:nvPr>
        </p:nvSpPr>
        <p:spPr>
          <a:xfrm>
            <a:off x="684212" y="221942"/>
            <a:ext cx="10643695" cy="5788242"/>
          </a:xfrm>
        </p:spPr>
        <p:txBody>
          <a:bodyPr>
            <a:normAutofit/>
          </a:bodyPr>
          <a:lstStyle/>
          <a:p>
            <a:pPr>
              <a:buFont typeface="Wingdings" panose="05000000000000000000" pitchFamily="2" charset="2"/>
              <a:buChar char="Ø"/>
            </a:pPr>
            <a:endParaRPr lang="en-US" sz="2100" b="1" dirty="0"/>
          </a:p>
          <a:p>
            <a:pPr>
              <a:buFont typeface="Wingdings" panose="05000000000000000000" pitchFamily="2" charset="2"/>
              <a:buChar char="Ø"/>
            </a:pPr>
            <a:endParaRPr lang="en-US" sz="2100" b="1" dirty="0"/>
          </a:p>
          <a:p>
            <a:pPr>
              <a:buFont typeface="Wingdings" panose="05000000000000000000" pitchFamily="2" charset="2"/>
              <a:buChar char="Ø"/>
            </a:pPr>
            <a:endParaRPr lang="en-US" sz="2100" b="1" dirty="0"/>
          </a:p>
          <a:p>
            <a:pPr>
              <a:buFont typeface="Wingdings" panose="05000000000000000000" pitchFamily="2" charset="2"/>
              <a:buChar char="Ø"/>
            </a:pPr>
            <a:endParaRPr lang="en-US" sz="2100" b="1" dirty="0"/>
          </a:p>
          <a:p>
            <a:pPr>
              <a:buFont typeface="Wingdings" panose="05000000000000000000" pitchFamily="2" charset="2"/>
              <a:buChar char="Ø"/>
            </a:pPr>
            <a:endParaRPr lang="en-US" sz="2100" b="1" dirty="0"/>
          </a:p>
          <a:p>
            <a:pPr>
              <a:buFont typeface="Wingdings" panose="05000000000000000000" pitchFamily="2" charset="2"/>
              <a:buChar char="Ø"/>
            </a:pPr>
            <a:endParaRPr lang="en-US" sz="2100" b="1" dirty="0"/>
          </a:p>
          <a:p>
            <a:pPr>
              <a:buFont typeface="Wingdings" panose="05000000000000000000" pitchFamily="2" charset="2"/>
              <a:buChar char="Ø"/>
            </a:pPr>
            <a:endParaRPr lang="en-US" sz="2100" b="1" dirty="0"/>
          </a:p>
        </p:txBody>
      </p:sp>
      <p:graphicFrame>
        <p:nvGraphicFramePr>
          <p:cNvPr id="5" name="Chart 4">
            <a:extLst>
              <a:ext uri="{FF2B5EF4-FFF2-40B4-BE49-F238E27FC236}">
                <a16:creationId xmlns:a16="http://schemas.microsoft.com/office/drawing/2014/main" id="{00000000-0008-0000-0900-0000032C0000}"/>
              </a:ext>
            </a:extLst>
          </p:cNvPr>
          <p:cNvGraphicFramePr>
            <a:graphicFrameLocks/>
          </p:cNvGraphicFramePr>
          <p:nvPr>
            <p:extLst>
              <p:ext uri="{D42A27DB-BD31-4B8C-83A1-F6EECF244321}">
                <p14:modId xmlns:p14="http://schemas.microsoft.com/office/powerpoint/2010/main" val="1313065096"/>
              </p:ext>
            </p:extLst>
          </p:nvPr>
        </p:nvGraphicFramePr>
        <p:xfrm>
          <a:off x="444515" y="738819"/>
          <a:ext cx="10643694" cy="384443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5BEA6146-94E9-4D14-B8B5-E58401A1B364}"/>
              </a:ext>
            </a:extLst>
          </p:cNvPr>
          <p:cNvSpPr/>
          <p:nvPr/>
        </p:nvSpPr>
        <p:spPr>
          <a:xfrm>
            <a:off x="444515" y="4695208"/>
            <a:ext cx="9551743" cy="1384995"/>
          </a:xfrm>
          <a:prstGeom prst="rect">
            <a:avLst/>
          </a:prstGeom>
        </p:spPr>
        <p:txBody>
          <a:bodyPr wrap="square">
            <a:spAutoFit/>
          </a:bodyPr>
          <a:lstStyle/>
          <a:p>
            <a:pPr>
              <a:buFont typeface="Wingdings" panose="05000000000000000000" pitchFamily="2" charset="2"/>
              <a:buChar char="Ø"/>
            </a:pPr>
            <a:r>
              <a:rPr lang="en-US" sz="2100" b="1" dirty="0">
                <a:solidFill>
                  <a:schemeClr val="bg1"/>
                </a:solidFill>
              </a:rPr>
              <a:t>New Mexico’s total Alcohol-related death rate is 1.9 times the national rate, American Indians have the highest rates (more in men than women), and McKinley and Rio Arriba counties have rates that are 4-5 times the national rate.</a:t>
            </a:r>
          </a:p>
        </p:txBody>
      </p:sp>
      <p:sp>
        <p:nvSpPr>
          <p:cNvPr id="6" name="TextBox 5">
            <a:extLst>
              <a:ext uri="{FF2B5EF4-FFF2-40B4-BE49-F238E27FC236}">
                <a16:creationId xmlns:a16="http://schemas.microsoft.com/office/drawing/2014/main" id="{40A2903E-833D-4B96-8B8B-8B9B73FFD764}"/>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1475521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43A6-7B16-43B9-8A1E-F83195166C22}"/>
              </a:ext>
            </a:extLst>
          </p:cNvPr>
          <p:cNvSpPr>
            <a:spLocks noGrp="1"/>
          </p:cNvSpPr>
          <p:nvPr>
            <p:ph type="title"/>
          </p:nvPr>
        </p:nvSpPr>
        <p:spPr>
          <a:xfrm>
            <a:off x="453393" y="310718"/>
            <a:ext cx="4571369" cy="463610"/>
          </a:xfrm>
        </p:spPr>
        <p:txBody>
          <a:bodyPr>
            <a:normAutofit fontScale="90000"/>
          </a:bodyPr>
          <a:lstStyle/>
          <a:p>
            <a:r>
              <a:rPr lang="en-US" dirty="0"/>
              <a:t>mortality</a:t>
            </a:r>
          </a:p>
        </p:txBody>
      </p:sp>
      <p:sp>
        <p:nvSpPr>
          <p:cNvPr id="3" name="Content Placeholder 2">
            <a:extLst>
              <a:ext uri="{FF2B5EF4-FFF2-40B4-BE49-F238E27FC236}">
                <a16:creationId xmlns:a16="http://schemas.microsoft.com/office/drawing/2014/main" id="{759AD8F1-88BD-4533-A63D-70D71C726468}"/>
              </a:ext>
            </a:extLst>
          </p:cNvPr>
          <p:cNvSpPr>
            <a:spLocks noGrp="1"/>
          </p:cNvSpPr>
          <p:nvPr>
            <p:ph idx="1"/>
          </p:nvPr>
        </p:nvSpPr>
        <p:spPr>
          <a:xfrm>
            <a:off x="684212" y="221942"/>
            <a:ext cx="10643695" cy="4830349"/>
          </a:xfrm>
        </p:spPr>
        <p:txBody>
          <a:bodyPr/>
          <a:lstStyle/>
          <a:p>
            <a:pPr>
              <a:buFont typeface="Wingdings" panose="05000000000000000000" pitchFamily="2" charset="2"/>
              <a:buChar char="Ø"/>
            </a:pPr>
            <a:endParaRPr lang="en-US" b="1" dirty="0"/>
          </a:p>
          <a:p>
            <a:pPr>
              <a:buFont typeface="Wingdings" panose="05000000000000000000" pitchFamily="2" charset="2"/>
              <a:buChar char="Ø"/>
            </a:pPr>
            <a:endParaRPr lang="en-US" b="1" dirty="0"/>
          </a:p>
        </p:txBody>
      </p:sp>
      <p:sp>
        <p:nvSpPr>
          <p:cNvPr id="7" name="Rectangle 6">
            <a:extLst>
              <a:ext uri="{FF2B5EF4-FFF2-40B4-BE49-F238E27FC236}">
                <a16:creationId xmlns:a16="http://schemas.microsoft.com/office/drawing/2014/main" id="{5B49916E-CA43-4E4E-AC91-8760CFFBBAF8}"/>
              </a:ext>
            </a:extLst>
          </p:cNvPr>
          <p:cNvSpPr/>
          <p:nvPr/>
        </p:nvSpPr>
        <p:spPr>
          <a:xfrm>
            <a:off x="387928" y="774328"/>
            <a:ext cx="9809018" cy="5607689"/>
          </a:xfrm>
          <a:prstGeom prst="rect">
            <a:avLst/>
          </a:prstGeom>
        </p:spPr>
        <p:txBody>
          <a:bodyPr wrap="square">
            <a:spAutoFit/>
          </a:bodyPr>
          <a:lstStyle/>
          <a:p>
            <a:pPr lvl="0">
              <a:spcBef>
                <a:spcPct val="20000"/>
              </a:spcBef>
              <a:spcAft>
                <a:spcPts val="600"/>
              </a:spcAft>
              <a:buClr>
                <a:prstClr val="white"/>
              </a:buClr>
              <a:buSzPct val="80000"/>
            </a:pPr>
            <a:endParaRPr lang="en-US" sz="2100" b="1" dirty="0">
              <a:solidFill>
                <a:schemeClr val="bg2">
                  <a:lumMod val="50000"/>
                </a:schemeClr>
              </a:solidFill>
            </a:endParaRPr>
          </a:p>
          <a:p>
            <a:pPr marL="285750" lvl="0" indent="-285750">
              <a:spcBef>
                <a:spcPct val="20000"/>
              </a:spcBef>
              <a:spcAft>
                <a:spcPts val="600"/>
              </a:spcAft>
              <a:buClr>
                <a:prstClr val="white"/>
              </a:buClr>
              <a:buSzPct val="80000"/>
              <a:buFont typeface="Wingdings" panose="05000000000000000000" pitchFamily="2" charset="2"/>
              <a:buChar char="Ø"/>
            </a:pPr>
            <a:r>
              <a:rPr lang="en-US" sz="2100" b="1" dirty="0">
                <a:solidFill>
                  <a:schemeClr val="bg2">
                    <a:lumMod val="50000"/>
                  </a:schemeClr>
                </a:solidFill>
              </a:rPr>
              <a:t>Hispanic men had the highest total drug overdose death rate (36.7)</a:t>
            </a:r>
          </a:p>
          <a:p>
            <a:pPr marL="285750" lvl="0" indent="-285750">
              <a:spcBef>
                <a:spcPct val="20000"/>
              </a:spcBef>
              <a:spcAft>
                <a:spcPts val="600"/>
              </a:spcAft>
              <a:buClr>
                <a:prstClr val="white"/>
              </a:buClr>
              <a:buSzPct val="80000"/>
              <a:buFont typeface="Wingdings" panose="05000000000000000000" pitchFamily="2" charset="2"/>
              <a:buChar char="Ø"/>
            </a:pPr>
            <a:r>
              <a:rPr lang="en-US" sz="2100" b="1" dirty="0">
                <a:solidFill>
                  <a:schemeClr val="bg2">
                    <a:lumMod val="50000"/>
                  </a:schemeClr>
                </a:solidFill>
              </a:rPr>
              <a:t>Rio Arriba County had the highest death rate (89.9), with close to half of New Mexico counties showing total drug overdose death rates one and a half times higher than the US rate (16.3 in 2015).</a:t>
            </a:r>
          </a:p>
          <a:p>
            <a:pPr lvl="0">
              <a:spcBef>
                <a:spcPct val="20000"/>
              </a:spcBef>
              <a:spcAft>
                <a:spcPts val="600"/>
              </a:spcAft>
              <a:buClr>
                <a:prstClr val="white"/>
              </a:buClr>
              <a:buSzPct val="80000"/>
            </a:pPr>
            <a:endParaRPr lang="en-US" sz="2100" b="1" dirty="0">
              <a:solidFill>
                <a:schemeClr val="bg2">
                  <a:lumMod val="50000"/>
                </a:schemeClr>
              </a:solidFill>
            </a:endParaRPr>
          </a:p>
          <a:p>
            <a:pPr marL="285750" lvl="0" indent="-285750">
              <a:spcBef>
                <a:spcPct val="20000"/>
              </a:spcBef>
              <a:spcAft>
                <a:spcPts val="600"/>
              </a:spcAft>
              <a:buClr>
                <a:prstClr val="white"/>
              </a:buClr>
              <a:buSzPct val="80000"/>
              <a:buFont typeface="Wingdings" panose="05000000000000000000" pitchFamily="2" charset="2"/>
              <a:buChar char="Ø"/>
            </a:pPr>
            <a:r>
              <a:rPr lang="en-US" sz="2100" b="1" dirty="0">
                <a:solidFill>
                  <a:schemeClr val="bg2">
                    <a:lumMod val="50000"/>
                  </a:schemeClr>
                </a:solidFill>
              </a:rPr>
              <a:t>41% of unintentional drug overdose deaths were caused by prescription drugs, while 40% were caused by illicit drugs, and 19% involved both.</a:t>
            </a:r>
          </a:p>
          <a:p>
            <a:pPr lvl="0">
              <a:spcBef>
                <a:spcPct val="20000"/>
              </a:spcBef>
              <a:spcAft>
                <a:spcPts val="600"/>
              </a:spcAft>
              <a:buClr>
                <a:prstClr val="white"/>
              </a:buClr>
              <a:buSzPct val="80000"/>
            </a:pPr>
            <a:endParaRPr lang="en-US" sz="2100" b="1" dirty="0">
              <a:solidFill>
                <a:schemeClr val="bg2">
                  <a:lumMod val="50000"/>
                </a:schemeClr>
              </a:solidFill>
            </a:endParaRPr>
          </a:p>
          <a:p>
            <a:pPr marL="285750" lvl="0" indent="-285750">
              <a:spcBef>
                <a:spcPct val="20000"/>
              </a:spcBef>
              <a:spcAft>
                <a:spcPts val="600"/>
              </a:spcAft>
              <a:buClr>
                <a:prstClr val="white"/>
              </a:buClr>
              <a:buSzPct val="80000"/>
              <a:buFont typeface="Wingdings" panose="05000000000000000000" pitchFamily="2" charset="2"/>
              <a:buChar char="Ø"/>
            </a:pPr>
            <a:r>
              <a:rPr lang="en-US" sz="2100" b="1" dirty="0">
                <a:solidFill>
                  <a:schemeClr val="bg2">
                    <a:lumMod val="50000"/>
                  </a:schemeClr>
                </a:solidFill>
              </a:rPr>
              <a:t>New Mexico’s suicide rate in 2016 (22.2) was 1.7 times higher than the national rate in 2016 (13.3). Catron and Hidalgo counties had the highest rates (83.5 and 57.5 respectively). Non-Hispanic Whites had the highest rates overall (27.4).</a:t>
            </a:r>
          </a:p>
          <a:p>
            <a:pPr marL="285750" lvl="0" indent="-285750">
              <a:spcBef>
                <a:spcPct val="20000"/>
              </a:spcBef>
              <a:spcAft>
                <a:spcPts val="600"/>
              </a:spcAft>
              <a:buClr>
                <a:prstClr val="white"/>
              </a:buClr>
              <a:buSzPct val="80000"/>
              <a:buFont typeface="Wingdings" panose="05000000000000000000" pitchFamily="2" charset="2"/>
              <a:buChar char="Ø"/>
            </a:pPr>
            <a:endParaRPr lang="en-US" sz="2100" b="1" dirty="0">
              <a:solidFill>
                <a:schemeClr val="bg2">
                  <a:lumMod val="50000"/>
                </a:schemeClr>
              </a:solidFill>
            </a:endParaRPr>
          </a:p>
        </p:txBody>
      </p:sp>
      <p:sp>
        <p:nvSpPr>
          <p:cNvPr id="5" name="TextBox 4">
            <a:extLst>
              <a:ext uri="{FF2B5EF4-FFF2-40B4-BE49-F238E27FC236}">
                <a16:creationId xmlns:a16="http://schemas.microsoft.com/office/drawing/2014/main" id="{7AD01CB1-58F1-4D3C-95B0-92EC5B09F56F}"/>
              </a:ext>
            </a:extLst>
          </p:cNvPr>
          <p:cNvSpPr txBox="1"/>
          <p:nvPr/>
        </p:nvSpPr>
        <p:spPr>
          <a:xfrm>
            <a:off x="273728" y="6382017"/>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3793173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83C3A-60DC-470C-B6F2-887D2DDA23D7}"/>
              </a:ext>
            </a:extLst>
          </p:cNvPr>
          <p:cNvSpPr>
            <a:spLocks noGrp="1"/>
          </p:cNvSpPr>
          <p:nvPr>
            <p:ph type="title"/>
          </p:nvPr>
        </p:nvSpPr>
        <p:spPr>
          <a:xfrm>
            <a:off x="177497" y="221943"/>
            <a:ext cx="11566973" cy="898616"/>
          </a:xfrm>
        </p:spPr>
        <p:txBody>
          <a:bodyPr>
            <a:normAutofit fontScale="90000"/>
          </a:bodyPr>
          <a:lstStyle/>
          <a:p>
            <a:r>
              <a:rPr lang="en-US" dirty="0"/>
              <a:t>Emergency Department &amp; Hospital Discharges</a:t>
            </a:r>
          </a:p>
        </p:txBody>
      </p:sp>
      <p:graphicFrame>
        <p:nvGraphicFramePr>
          <p:cNvPr id="4" name="Content Placeholder 3">
            <a:extLst>
              <a:ext uri="{FF2B5EF4-FFF2-40B4-BE49-F238E27FC236}">
                <a16:creationId xmlns:a16="http://schemas.microsoft.com/office/drawing/2014/main" id="{FF249A95-E6E6-49F7-BCDE-3443504C47E4}"/>
              </a:ext>
            </a:extLst>
          </p:cNvPr>
          <p:cNvGraphicFramePr>
            <a:graphicFrameLocks noGrp="1"/>
          </p:cNvGraphicFramePr>
          <p:nvPr>
            <p:ph idx="1"/>
            <p:extLst>
              <p:ext uri="{D42A27DB-BD31-4B8C-83A1-F6EECF244321}">
                <p14:modId xmlns:p14="http://schemas.microsoft.com/office/powerpoint/2010/main" val="1666233510"/>
              </p:ext>
            </p:extLst>
          </p:nvPr>
        </p:nvGraphicFramePr>
        <p:xfrm>
          <a:off x="510465" y="2094437"/>
          <a:ext cx="10901038" cy="2194560"/>
        </p:xfrm>
        <a:graphic>
          <a:graphicData uri="http://schemas.openxmlformats.org/drawingml/2006/table">
            <a:tbl>
              <a:tblPr firstRow="1" bandRow="1">
                <a:tableStyleId>{5C22544A-7EE6-4342-B048-85BDC9FD1C3A}</a:tableStyleId>
              </a:tblPr>
              <a:tblGrid>
                <a:gridCol w="3633464">
                  <a:extLst>
                    <a:ext uri="{9D8B030D-6E8A-4147-A177-3AD203B41FA5}">
                      <a16:colId xmlns:a16="http://schemas.microsoft.com/office/drawing/2014/main" val="3580890539"/>
                    </a:ext>
                  </a:extLst>
                </a:gridCol>
                <a:gridCol w="3633787">
                  <a:extLst>
                    <a:ext uri="{9D8B030D-6E8A-4147-A177-3AD203B41FA5}">
                      <a16:colId xmlns:a16="http://schemas.microsoft.com/office/drawing/2014/main" val="482533650"/>
                    </a:ext>
                  </a:extLst>
                </a:gridCol>
                <a:gridCol w="3633787">
                  <a:extLst>
                    <a:ext uri="{9D8B030D-6E8A-4147-A177-3AD203B41FA5}">
                      <a16:colId xmlns:a16="http://schemas.microsoft.com/office/drawing/2014/main" val="600594499"/>
                    </a:ext>
                  </a:extLst>
                </a:gridCol>
              </a:tblGrid>
              <a:tr h="370840">
                <a:tc>
                  <a:txBody>
                    <a:bodyPr/>
                    <a:lstStyle/>
                    <a:p>
                      <a:pPr algn="ctr"/>
                      <a:r>
                        <a:rPr lang="en-US" sz="2100" dirty="0"/>
                        <a:t>Indicator</a:t>
                      </a:r>
                    </a:p>
                  </a:txBody>
                  <a:tcPr/>
                </a:tc>
                <a:tc>
                  <a:txBody>
                    <a:bodyPr/>
                    <a:lstStyle/>
                    <a:p>
                      <a:pPr algn="ctr"/>
                      <a:r>
                        <a:rPr lang="en-US" sz="2100" dirty="0"/>
                        <a:t>2015*</a:t>
                      </a:r>
                    </a:p>
                  </a:txBody>
                  <a:tcPr/>
                </a:tc>
                <a:tc>
                  <a:txBody>
                    <a:bodyPr/>
                    <a:lstStyle/>
                    <a:p>
                      <a:pPr algn="ctr"/>
                      <a:r>
                        <a:rPr lang="en-US" sz="2100" dirty="0"/>
                        <a:t>2016*</a:t>
                      </a:r>
                    </a:p>
                  </a:txBody>
                  <a:tcPr/>
                </a:tc>
                <a:extLst>
                  <a:ext uri="{0D108BD9-81ED-4DB2-BD59-A6C34878D82A}">
                    <a16:rowId xmlns:a16="http://schemas.microsoft.com/office/drawing/2014/main" val="4057828215"/>
                  </a:ext>
                </a:extLst>
              </a:tr>
              <a:tr h="370840">
                <a:tc>
                  <a:txBody>
                    <a:bodyPr/>
                    <a:lstStyle/>
                    <a:p>
                      <a:pPr algn="ctr"/>
                      <a:r>
                        <a:rPr lang="en-US" sz="2100" dirty="0"/>
                        <a:t>Chronic Liver Disease Hospital Discharge</a:t>
                      </a:r>
                    </a:p>
                  </a:txBody>
                  <a:tcPr/>
                </a:tc>
                <a:tc>
                  <a:txBody>
                    <a:bodyPr/>
                    <a:lstStyle/>
                    <a:p>
                      <a:pPr algn="ctr"/>
                      <a:r>
                        <a:rPr lang="en-US" sz="2100" dirty="0"/>
                        <a:t>57.7</a:t>
                      </a:r>
                    </a:p>
                  </a:txBody>
                  <a:tcPr/>
                </a:tc>
                <a:tc>
                  <a:txBody>
                    <a:bodyPr/>
                    <a:lstStyle/>
                    <a:p>
                      <a:pPr algn="ctr"/>
                      <a:r>
                        <a:rPr lang="en-US" sz="2100" dirty="0"/>
                        <a:t>83.8</a:t>
                      </a:r>
                    </a:p>
                  </a:txBody>
                  <a:tcPr/>
                </a:tc>
                <a:extLst>
                  <a:ext uri="{0D108BD9-81ED-4DB2-BD59-A6C34878D82A}">
                    <a16:rowId xmlns:a16="http://schemas.microsoft.com/office/drawing/2014/main" val="42310414"/>
                  </a:ext>
                </a:extLst>
              </a:tr>
              <a:tr h="370840">
                <a:tc>
                  <a:txBody>
                    <a:bodyPr/>
                    <a:lstStyle/>
                    <a:p>
                      <a:pPr algn="ctr"/>
                      <a:r>
                        <a:rPr lang="en-US" sz="2100" dirty="0"/>
                        <a:t>Opioid Overdose-related Emergency Department Visits</a:t>
                      </a:r>
                    </a:p>
                  </a:txBody>
                  <a:tcPr/>
                </a:tc>
                <a:tc>
                  <a:txBody>
                    <a:bodyPr/>
                    <a:lstStyle/>
                    <a:p>
                      <a:pPr algn="ctr"/>
                      <a:r>
                        <a:rPr lang="en-US" sz="2100" dirty="0"/>
                        <a:t>69.1</a:t>
                      </a:r>
                    </a:p>
                  </a:txBody>
                  <a:tcPr/>
                </a:tc>
                <a:tc>
                  <a:txBody>
                    <a:bodyPr/>
                    <a:lstStyle/>
                    <a:p>
                      <a:pPr algn="ctr"/>
                      <a:r>
                        <a:rPr lang="en-US" sz="2100" dirty="0"/>
                        <a:t>76.6</a:t>
                      </a:r>
                    </a:p>
                  </a:txBody>
                  <a:tcPr/>
                </a:tc>
                <a:extLst>
                  <a:ext uri="{0D108BD9-81ED-4DB2-BD59-A6C34878D82A}">
                    <a16:rowId xmlns:a16="http://schemas.microsoft.com/office/drawing/2014/main" val="3605808006"/>
                  </a:ext>
                </a:extLst>
              </a:tr>
            </a:tbl>
          </a:graphicData>
        </a:graphic>
      </p:graphicFrame>
      <p:sp>
        <p:nvSpPr>
          <p:cNvPr id="5" name="TextBox 4">
            <a:extLst>
              <a:ext uri="{FF2B5EF4-FFF2-40B4-BE49-F238E27FC236}">
                <a16:creationId xmlns:a16="http://schemas.microsoft.com/office/drawing/2014/main" id="{7408A9E2-878D-4755-B222-FFE9980D5C42}"/>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261698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3C848-91DD-424A-B572-F6A0FAEBA4A1}"/>
              </a:ext>
            </a:extLst>
          </p:cNvPr>
          <p:cNvSpPr>
            <a:spLocks noGrp="1"/>
          </p:cNvSpPr>
          <p:nvPr>
            <p:ph type="title"/>
          </p:nvPr>
        </p:nvSpPr>
        <p:spPr>
          <a:xfrm>
            <a:off x="124918" y="275206"/>
            <a:ext cx="11966468" cy="623409"/>
          </a:xfrm>
        </p:spPr>
        <p:txBody>
          <a:bodyPr>
            <a:normAutofit fontScale="90000"/>
          </a:bodyPr>
          <a:lstStyle/>
          <a:p>
            <a:r>
              <a:rPr lang="en-US" dirty="0"/>
              <a:t>Emergency Department &amp; Hospital Discharges</a:t>
            </a:r>
          </a:p>
        </p:txBody>
      </p:sp>
      <p:sp>
        <p:nvSpPr>
          <p:cNvPr id="3" name="Content Placeholder 2">
            <a:extLst>
              <a:ext uri="{FF2B5EF4-FFF2-40B4-BE49-F238E27FC236}">
                <a16:creationId xmlns:a16="http://schemas.microsoft.com/office/drawing/2014/main" id="{BD65E3B9-3057-45F5-9303-117404CE242B}"/>
              </a:ext>
            </a:extLst>
          </p:cNvPr>
          <p:cNvSpPr>
            <a:spLocks noGrp="1"/>
          </p:cNvSpPr>
          <p:nvPr>
            <p:ph idx="1"/>
          </p:nvPr>
        </p:nvSpPr>
        <p:spPr>
          <a:xfrm>
            <a:off x="639824" y="1069760"/>
            <a:ext cx="9587252" cy="5393184"/>
          </a:xfrm>
        </p:spPr>
        <p:txBody>
          <a:bodyPr>
            <a:normAutofit/>
          </a:bodyPr>
          <a:lstStyle/>
          <a:p>
            <a:pPr>
              <a:buFont typeface="Wingdings" panose="05000000000000000000" pitchFamily="2" charset="2"/>
              <a:buChar char="Ø"/>
            </a:pPr>
            <a:r>
              <a:rPr lang="en-US" sz="2100" b="1" dirty="0">
                <a:solidFill>
                  <a:schemeClr val="bg1"/>
                </a:solidFill>
              </a:rPr>
              <a:t>Excessive alcohol use is the most common cause of CLD. </a:t>
            </a:r>
          </a:p>
          <a:p>
            <a:pPr>
              <a:buFont typeface="Wingdings" panose="05000000000000000000" pitchFamily="2" charset="2"/>
              <a:buChar char="Ø"/>
            </a:pPr>
            <a:r>
              <a:rPr lang="en-US" sz="2100" b="1" dirty="0">
                <a:solidFill>
                  <a:schemeClr val="bg1"/>
                </a:solidFill>
              </a:rPr>
              <a:t>CLD can develop over 20-30 years in </a:t>
            </a:r>
            <a:r>
              <a:rPr lang="en-US" sz="2100" b="1">
                <a:solidFill>
                  <a:schemeClr val="bg1"/>
                </a:solidFill>
              </a:rPr>
              <a:t>some cases, </a:t>
            </a:r>
            <a:r>
              <a:rPr lang="en-US" sz="2100" b="1" dirty="0">
                <a:solidFill>
                  <a:schemeClr val="bg1"/>
                </a:solidFill>
              </a:rPr>
              <a:t>and data on hospitalizations can provide information on CLD risk at an earlier time point in the disease’s development than AR-CLD mortality. </a:t>
            </a:r>
          </a:p>
          <a:p>
            <a:pPr>
              <a:buFont typeface="Wingdings" panose="05000000000000000000" pitchFamily="2" charset="2"/>
              <a:buChar char="Ø"/>
            </a:pPr>
            <a:r>
              <a:rPr lang="en-US" sz="2100" b="1" dirty="0">
                <a:solidFill>
                  <a:schemeClr val="bg1"/>
                </a:solidFill>
              </a:rPr>
              <a:t>CLD hospitalizations include all hospital stays where the primary diagnosis was determined to be CLD. </a:t>
            </a:r>
          </a:p>
          <a:p>
            <a:pPr>
              <a:buFont typeface="Wingdings" panose="05000000000000000000" pitchFamily="2" charset="2"/>
              <a:buChar char="Ø"/>
            </a:pPr>
            <a:r>
              <a:rPr lang="en-US" sz="2100" b="1" dirty="0">
                <a:solidFill>
                  <a:schemeClr val="bg1"/>
                </a:solidFill>
              </a:rPr>
              <a:t>CLD hospitalizations measure number of hospital stays rather than individuals diagnosed with CLD (i.e. a person can be hospitalized more than once).</a:t>
            </a:r>
            <a:r>
              <a:rPr lang="en-US" sz="2100" dirty="0"/>
              <a:t> </a:t>
            </a:r>
          </a:p>
          <a:p>
            <a:pPr marL="0" indent="0">
              <a:buNone/>
            </a:pPr>
            <a:endParaRPr lang="en-US" dirty="0"/>
          </a:p>
        </p:txBody>
      </p:sp>
      <p:sp>
        <p:nvSpPr>
          <p:cNvPr id="4" name="TextBox 3">
            <a:extLst>
              <a:ext uri="{FF2B5EF4-FFF2-40B4-BE49-F238E27FC236}">
                <a16:creationId xmlns:a16="http://schemas.microsoft.com/office/drawing/2014/main" id="{00AC7F20-FF37-4466-8460-E12D51E4FF99}"/>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234069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83C3A-60DC-470C-B6F2-887D2DDA23D7}"/>
              </a:ext>
            </a:extLst>
          </p:cNvPr>
          <p:cNvSpPr>
            <a:spLocks noGrp="1"/>
          </p:cNvSpPr>
          <p:nvPr>
            <p:ph type="title"/>
          </p:nvPr>
        </p:nvSpPr>
        <p:spPr>
          <a:xfrm>
            <a:off x="258084" y="292962"/>
            <a:ext cx="11566973" cy="658920"/>
          </a:xfrm>
        </p:spPr>
        <p:txBody>
          <a:bodyPr>
            <a:normAutofit fontScale="90000"/>
          </a:bodyPr>
          <a:lstStyle/>
          <a:p>
            <a:r>
              <a:rPr lang="en-US" dirty="0"/>
              <a:t>Emergency Department &amp; Hospital Discharges</a:t>
            </a:r>
          </a:p>
        </p:txBody>
      </p:sp>
      <p:graphicFrame>
        <p:nvGraphicFramePr>
          <p:cNvPr id="5" name="Chart 4">
            <a:extLst>
              <a:ext uri="{FF2B5EF4-FFF2-40B4-BE49-F238E27FC236}">
                <a16:creationId xmlns:a16="http://schemas.microsoft.com/office/drawing/2014/main" id="{FD7BD160-7E68-47B8-A4AA-7FD78A3BFEED}"/>
              </a:ext>
            </a:extLst>
          </p:cNvPr>
          <p:cNvGraphicFramePr>
            <a:graphicFrameLocks/>
          </p:cNvGraphicFramePr>
          <p:nvPr>
            <p:extLst>
              <p:ext uri="{D42A27DB-BD31-4B8C-83A1-F6EECF244321}">
                <p14:modId xmlns:p14="http://schemas.microsoft.com/office/powerpoint/2010/main" val="3539876425"/>
              </p:ext>
            </p:extLst>
          </p:nvPr>
        </p:nvGraphicFramePr>
        <p:xfrm>
          <a:off x="1043442" y="912927"/>
          <a:ext cx="9552372" cy="2911875"/>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9DA0D7BE-E917-40CF-B737-4759CE6DA9E7}"/>
              </a:ext>
            </a:extLst>
          </p:cNvPr>
          <p:cNvSpPr/>
          <p:nvPr/>
        </p:nvSpPr>
        <p:spPr>
          <a:xfrm>
            <a:off x="358066" y="3962088"/>
            <a:ext cx="9087775" cy="2031325"/>
          </a:xfrm>
          <a:prstGeom prst="rect">
            <a:avLst/>
          </a:prstGeom>
        </p:spPr>
        <p:txBody>
          <a:bodyPr wrap="square">
            <a:spAutoFit/>
          </a:bodyPr>
          <a:lstStyle/>
          <a:p>
            <a:pPr marL="342900" indent="-342900">
              <a:buFont typeface="Wingdings" panose="05000000000000000000" pitchFamily="2" charset="2"/>
              <a:buChar char="Ø"/>
            </a:pPr>
            <a:r>
              <a:rPr lang="en-US" sz="2100" b="1" dirty="0">
                <a:solidFill>
                  <a:schemeClr val="bg1"/>
                </a:solidFill>
              </a:rPr>
              <a:t>The rate of CLD hospitalizations in 2016 (83.8) has increased 41.6% since 2010 (59.2).</a:t>
            </a:r>
          </a:p>
          <a:p>
            <a:pPr marL="342900" indent="-342900">
              <a:buFont typeface="Wingdings" panose="05000000000000000000" pitchFamily="2" charset="2"/>
              <a:buChar char="Ø"/>
            </a:pPr>
            <a:endParaRPr lang="en-US" sz="2100" b="1" dirty="0">
              <a:solidFill>
                <a:schemeClr val="bg1"/>
              </a:solidFill>
            </a:endParaRPr>
          </a:p>
          <a:p>
            <a:endParaRPr lang="en-US" sz="2100" b="1" dirty="0">
              <a:solidFill>
                <a:schemeClr val="bg1"/>
              </a:solidFill>
            </a:endParaRPr>
          </a:p>
          <a:p>
            <a:pPr marL="342900" indent="-342900">
              <a:buFont typeface="Wingdings" panose="05000000000000000000" pitchFamily="2" charset="2"/>
              <a:buChar char="Ø"/>
            </a:pPr>
            <a:r>
              <a:rPr lang="en-US" sz="2100" b="1" dirty="0">
                <a:solidFill>
                  <a:schemeClr val="bg1"/>
                </a:solidFill>
              </a:rPr>
              <a:t>McKinley County had the highest rate of CLD hospitalizations (146.0), followed by Cibola (123.8), the state rate was (74.3).</a:t>
            </a:r>
          </a:p>
        </p:txBody>
      </p:sp>
      <p:sp>
        <p:nvSpPr>
          <p:cNvPr id="6" name="TextBox 5">
            <a:extLst>
              <a:ext uri="{FF2B5EF4-FFF2-40B4-BE49-F238E27FC236}">
                <a16:creationId xmlns:a16="http://schemas.microsoft.com/office/drawing/2014/main" id="{4A75DA4E-1CC5-4C54-B73B-775E923AC581}"/>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3306479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DC6D6E3-37C0-4BC9-BB8B-04FACA4111EE}"/>
              </a:ext>
            </a:extLst>
          </p:cNvPr>
          <p:cNvSpPr txBox="1">
            <a:spLocks/>
          </p:cNvSpPr>
          <p:nvPr/>
        </p:nvSpPr>
        <p:spPr>
          <a:xfrm>
            <a:off x="409004" y="310719"/>
            <a:ext cx="11566973" cy="596776"/>
          </a:xfrm>
          <a:prstGeom prst="rect">
            <a:avLst/>
          </a:prstGeom>
        </p:spPr>
        <p:txBody>
          <a:bodyPr>
            <a:normAutofit fontScale="97500"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Emergency Department &amp; Hospital Discharges</a:t>
            </a:r>
          </a:p>
        </p:txBody>
      </p:sp>
      <p:sp>
        <p:nvSpPr>
          <p:cNvPr id="2" name="Rectangle 1">
            <a:extLst>
              <a:ext uri="{FF2B5EF4-FFF2-40B4-BE49-F238E27FC236}">
                <a16:creationId xmlns:a16="http://schemas.microsoft.com/office/drawing/2014/main" id="{B92B169F-C8E2-4D08-A261-62B5783EFBC5}"/>
              </a:ext>
            </a:extLst>
          </p:cNvPr>
          <p:cNvSpPr/>
          <p:nvPr/>
        </p:nvSpPr>
        <p:spPr>
          <a:xfrm>
            <a:off x="941034" y="1553593"/>
            <a:ext cx="9445841" cy="3323987"/>
          </a:xfrm>
          <a:prstGeom prst="rect">
            <a:avLst/>
          </a:prstGeom>
        </p:spPr>
        <p:txBody>
          <a:bodyPr wrap="square">
            <a:spAutoFit/>
          </a:bodyPr>
          <a:lstStyle/>
          <a:p>
            <a:pPr marL="285750" indent="-285750">
              <a:buFont typeface="Wingdings" panose="05000000000000000000" pitchFamily="2" charset="2"/>
              <a:buChar char="Ø"/>
            </a:pPr>
            <a:r>
              <a:rPr lang="en-US" sz="2100" b="1" dirty="0">
                <a:solidFill>
                  <a:schemeClr val="bg1"/>
                </a:solidFill>
                <a:cs typeface="Arial" panose="020B0604020202020204" pitchFamily="34" charset="0"/>
              </a:rPr>
              <a:t>Mortality is just one, and the most extreme, of the health outcomes associated with drug abuse. </a:t>
            </a:r>
          </a:p>
          <a:p>
            <a:endParaRPr lang="en-US" sz="2100" b="1" dirty="0">
              <a:solidFill>
                <a:schemeClr val="bg1"/>
              </a:solidFill>
              <a:cs typeface="Arial" panose="020B0604020202020204" pitchFamily="34" charset="0"/>
            </a:endParaRPr>
          </a:p>
          <a:p>
            <a:pPr marL="285750" indent="-285750">
              <a:buFont typeface="Wingdings" panose="05000000000000000000" pitchFamily="2" charset="2"/>
              <a:buChar char="Ø"/>
            </a:pPr>
            <a:r>
              <a:rPr lang="en-US" sz="2100" b="1" dirty="0">
                <a:solidFill>
                  <a:schemeClr val="bg1"/>
                </a:solidFill>
                <a:cs typeface="Arial" panose="020B0604020202020204" pitchFamily="34" charset="0"/>
              </a:rPr>
              <a:t>In the U.S., between 2004 and 2009, there was a 98.4% increase in emergency department (ED) visits related to misuse or abuse of prescription drugs, particularly opioids.</a:t>
            </a:r>
          </a:p>
          <a:p>
            <a:endParaRPr lang="en-US" sz="2100" b="1" dirty="0">
              <a:solidFill>
                <a:schemeClr val="bg1"/>
              </a:solidFill>
              <a:cs typeface="Arial" panose="020B0604020202020204" pitchFamily="34" charset="0"/>
            </a:endParaRPr>
          </a:p>
          <a:p>
            <a:pPr marL="285750" indent="-285750">
              <a:buFont typeface="Wingdings" panose="05000000000000000000" pitchFamily="2" charset="2"/>
              <a:buChar char="Ø"/>
            </a:pPr>
            <a:r>
              <a:rPr lang="en-US" sz="2100" b="1" dirty="0">
                <a:solidFill>
                  <a:schemeClr val="bg1"/>
                </a:solidFill>
                <a:cs typeface="Arial" panose="020B0604020202020204" pitchFamily="34" charset="0"/>
              </a:rPr>
              <a:t>In NM, the emergency department dataset (EDD) is collected in accordance with the NM Public Health Act and New Mexico Administrative Code 7.4.3.10</a:t>
            </a:r>
            <a:endParaRPr lang="en-US" sz="2100" b="1" dirty="0">
              <a:solidFill>
                <a:schemeClr val="bg1"/>
              </a:solidFill>
            </a:endParaRPr>
          </a:p>
        </p:txBody>
      </p:sp>
      <p:sp>
        <p:nvSpPr>
          <p:cNvPr id="4" name="TextBox 3">
            <a:extLst>
              <a:ext uri="{FF2B5EF4-FFF2-40B4-BE49-F238E27FC236}">
                <a16:creationId xmlns:a16="http://schemas.microsoft.com/office/drawing/2014/main" id="{2E91FEA3-DCA5-424C-96FA-36BF6CE7EC92}"/>
              </a:ext>
            </a:extLst>
          </p:cNvPr>
          <p:cNvSpPr txBox="1"/>
          <p:nvPr/>
        </p:nvSpPr>
        <p:spPr>
          <a:xfrm>
            <a:off x="301840" y="6552673"/>
            <a:ext cx="11464662"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t>Rate per 100,000, age-adjusted to the 2000 US standard population        Data Source: November 2017 Substance Abuse Epidemiology Profile-Consequences section</a:t>
            </a:r>
          </a:p>
        </p:txBody>
      </p:sp>
    </p:spTree>
    <p:extLst>
      <p:ext uri="{BB962C8B-B14F-4D97-AF65-F5344CB8AC3E}">
        <p14:creationId xmlns:p14="http://schemas.microsoft.com/office/powerpoint/2010/main" val="179750069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937</TotalTime>
  <Words>2165</Words>
  <Application>Microsoft Office PowerPoint</Application>
  <PresentationFormat>Widescreen</PresentationFormat>
  <Paragraphs>274</Paragraphs>
  <Slides>21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Wingdings</vt:lpstr>
      <vt:lpstr>Wingdings 3</vt:lpstr>
      <vt:lpstr>Slice</vt:lpstr>
      <vt:lpstr>2017   New Mexico  Substance Abuse Epidemiology Profile</vt:lpstr>
      <vt:lpstr>What has been updated?</vt:lpstr>
      <vt:lpstr>Mortality</vt:lpstr>
      <vt:lpstr>Mortality</vt:lpstr>
      <vt:lpstr>mortality</vt:lpstr>
      <vt:lpstr>Emergency Department &amp; Hospital Discharges</vt:lpstr>
      <vt:lpstr>Emergency Department &amp; Hospital Discharges</vt:lpstr>
      <vt:lpstr>Emergency Department &amp; Hospital Discharges</vt:lpstr>
      <vt:lpstr>PowerPoint Presentation</vt:lpstr>
      <vt:lpstr>PowerPoint Presentation</vt:lpstr>
      <vt:lpstr>BRFSS-mental health</vt:lpstr>
      <vt:lpstr>BRFSS-mental health</vt:lpstr>
      <vt:lpstr>BRFSS-mental health</vt:lpstr>
      <vt:lpstr>Brfss- Alcohol and tobacco consumption</vt:lpstr>
      <vt:lpstr>Brfss-Alcohol consumption</vt:lpstr>
      <vt:lpstr>Brfss-alcohol consumption</vt:lpstr>
      <vt:lpstr>Brfss-alcohol and tobacco consumption</vt:lpstr>
      <vt:lpstr>National Survey on Drug Use and Health (NSDUH)</vt:lpstr>
      <vt:lpstr>the 2012-2014 NSDUH</vt:lpstr>
      <vt:lpstr>the 2014-2015 NSDUH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New Mexico  Substance Abuse Epidemiology Profile</dc:title>
  <dc:creator>Ihsan Mahdi</dc:creator>
  <cp:lastModifiedBy>Ihsan Mahdi</cp:lastModifiedBy>
  <cp:revision>82</cp:revision>
  <cp:lastPrinted>2017-12-13T14:55:57Z</cp:lastPrinted>
  <dcterms:created xsi:type="dcterms:W3CDTF">2017-11-17T14:58:50Z</dcterms:created>
  <dcterms:modified xsi:type="dcterms:W3CDTF">2018-02-20T15:16:04Z</dcterms:modified>
</cp:coreProperties>
</file>